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SpecialPlsOnTitleSld="0">
  <p:sldMasterIdLst>
    <p:sldMasterId id="2147483746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</p:sldIdLst>
  <p:sldSz cx="12187238" cy="6854825"/>
  <p:notesSz cx="6858000" cy="9144000"/>
  <p:defaultTextStyle>
    <a:defPPr algn="l" rtl="0" eaLnBrk="0" latinLnBrk="1" hangingPunct="0">
      <a:defRPr kumimoji="1" lang="ko-KR" altLang="en-US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srgbClr val="ff0000">
        <a:alpha val="100000"/>
      </a:srgbClr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6071"/>
    <p:restoredTop sz="82456" autoAdjust="0"/>
  </p:normalViewPr>
  <p:slideViewPr>
    <p:cSldViewPr>
      <p:cViewPr>
        <p:scale>
          <a:sx n="100" d="100"/>
          <a:sy n="100" d="100"/>
        </p:scale>
        <p:origin x="44" y="24"/>
      </p:cViewPr>
      <p:guideLst>
        <p:guide orient="horz" pos="2158"/>
        <p:guide pos="38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27" cy="72027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slide" Target="slides/slide25.xml"  /><Relationship Id="rId28" Type="http://schemas.openxmlformats.org/officeDocument/2006/relationships/slide" Target="slides/slide26.xml"  /><Relationship Id="rId29" Type="http://schemas.openxmlformats.org/officeDocument/2006/relationships/slide" Target="slides/slide27.xml"  /><Relationship Id="rId3" Type="http://schemas.openxmlformats.org/officeDocument/2006/relationships/slide" Target="slides/slide1.xml"  /><Relationship Id="rId30" Type="http://schemas.openxmlformats.org/officeDocument/2006/relationships/slide" Target="slides/slide28.xml"  /><Relationship Id="rId31" Type="http://schemas.openxmlformats.org/officeDocument/2006/relationships/slide" Target="slides/slide29.xml"  /><Relationship Id="rId32" Type="http://schemas.openxmlformats.org/officeDocument/2006/relationships/slide" Target="slides/slide30.xml"  /><Relationship Id="rId33" Type="http://schemas.openxmlformats.org/officeDocument/2006/relationships/slide" Target="slides/slide31.xml"  /><Relationship Id="rId34" Type="http://schemas.openxmlformats.org/officeDocument/2006/relationships/slide" Target="slides/slide32.xml"  /><Relationship Id="rId35" Type="http://schemas.openxmlformats.org/officeDocument/2006/relationships/slide" Target="slides/slide33.xml"  /><Relationship Id="rId36" Type="http://schemas.openxmlformats.org/officeDocument/2006/relationships/slide" Target="slides/slide34.xml"  /><Relationship Id="rId37" Type="http://schemas.openxmlformats.org/officeDocument/2006/relationships/slide" Target="slides/slide35.xml"  /><Relationship Id="rId38" Type="http://schemas.openxmlformats.org/officeDocument/2006/relationships/slide" Target="slides/slide36.xml"  /><Relationship Id="rId39" Type="http://schemas.openxmlformats.org/officeDocument/2006/relationships/slide" Target="slides/slide37.xml"  /><Relationship Id="rId4" Type="http://schemas.openxmlformats.org/officeDocument/2006/relationships/slide" Target="slides/slide2.xml"  /><Relationship Id="rId40" Type="http://schemas.openxmlformats.org/officeDocument/2006/relationships/slide" Target="slides/slide38.xml"  /><Relationship Id="rId41" Type="http://schemas.openxmlformats.org/officeDocument/2006/relationships/slide" Target="slides/slide39.xml"  /><Relationship Id="rId42" Type="http://schemas.openxmlformats.org/officeDocument/2006/relationships/slide" Target="slides/slide40.xml"  /><Relationship Id="rId43" Type="http://schemas.openxmlformats.org/officeDocument/2006/relationships/slide" Target="slides/slide41.xml"  /><Relationship Id="rId44" Type="http://schemas.openxmlformats.org/officeDocument/2006/relationships/slide" Target="slides/slide42.xml"  /><Relationship Id="rId45" Type="http://schemas.openxmlformats.org/officeDocument/2006/relationships/slide" Target="slides/slide43.xml"  /><Relationship Id="rId46" Type="http://schemas.openxmlformats.org/officeDocument/2006/relationships/slide" Target="slides/slide44.xml"  /><Relationship Id="rId47" Type="http://schemas.openxmlformats.org/officeDocument/2006/relationships/slide" Target="slides/slide45.xml"  /><Relationship Id="rId48" Type="http://schemas.openxmlformats.org/officeDocument/2006/relationships/slide" Target="slides/slide46.xml"  /><Relationship Id="rId49" Type="http://schemas.openxmlformats.org/officeDocument/2006/relationships/slide" Target="slides/slide47.xml"  /><Relationship Id="rId5" Type="http://schemas.openxmlformats.org/officeDocument/2006/relationships/slide" Target="slides/slide3.xml"  /><Relationship Id="rId50" Type="http://schemas.openxmlformats.org/officeDocument/2006/relationships/slide" Target="slides/slide48.xml"  /><Relationship Id="rId51" Type="http://schemas.openxmlformats.org/officeDocument/2006/relationships/slide" Target="slides/slide49.xml"  /><Relationship Id="rId52" Type="http://schemas.openxmlformats.org/officeDocument/2006/relationships/slide" Target="slides/slide50.xml"  /><Relationship Id="rId53" Type="http://schemas.openxmlformats.org/officeDocument/2006/relationships/slide" Target="slides/slide51.xml"  /><Relationship Id="rId54" Type="http://schemas.openxmlformats.org/officeDocument/2006/relationships/slide" Target="slides/slide52.xml"  /><Relationship Id="rId55" Type="http://schemas.openxmlformats.org/officeDocument/2006/relationships/slide" Target="slides/slide53.xml"  /><Relationship Id="rId56" Type="http://schemas.openxmlformats.org/officeDocument/2006/relationships/slide" Target="slides/slide54.xml"  /><Relationship Id="rId57" Type="http://schemas.openxmlformats.org/officeDocument/2006/relationships/slide" Target="slides/slide55.xml"  /><Relationship Id="rId58" Type="http://schemas.openxmlformats.org/officeDocument/2006/relationships/slide" Target="slides/slide56.xml"  /><Relationship Id="rId59" Type="http://schemas.openxmlformats.org/officeDocument/2006/relationships/slide" Target="slides/slide57.xml"  /><Relationship Id="rId6" Type="http://schemas.openxmlformats.org/officeDocument/2006/relationships/slide" Target="slides/slide4.xml"  /><Relationship Id="rId60" Type="http://schemas.openxmlformats.org/officeDocument/2006/relationships/slide" Target="slides/slide58.xml"  /><Relationship Id="rId61" Type="http://schemas.openxmlformats.org/officeDocument/2006/relationships/slide" Target="slides/slide59.xml"  /><Relationship Id="rId62" Type="http://schemas.openxmlformats.org/officeDocument/2006/relationships/slide" Target="slides/slide60.xml"  /><Relationship Id="rId63" Type="http://schemas.openxmlformats.org/officeDocument/2006/relationships/slide" Target="slides/slide61.xml"  /><Relationship Id="rId64" Type="http://schemas.openxmlformats.org/officeDocument/2006/relationships/slide" Target="slides/slide62.xml"  /><Relationship Id="rId65" Type="http://schemas.openxmlformats.org/officeDocument/2006/relationships/slide" Target="slides/slide63.xml"  /><Relationship Id="rId66" Type="http://schemas.openxmlformats.org/officeDocument/2006/relationships/slide" Target="slides/slide64.xml"  /><Relationship Id="rId67" Type="http://schemas.openxmlformats.org/officeDocument/2006/relationships/slide" Target="slides/slide65.xml"  /><Relationship Id="rId68" Type="http://schemas.openxmlformats.org/officeDocument/2006/relationships/slide" Target="slides/slide66.xml"  /><Relationship Id="rId69" Type="http://schemas.openxmlformats.org/officeDocument/2006/relationships/slide" Target="slides/slide67.xml"  /><Relationship Id="rId7" Type="http://schemas.openxmlformats.org/officeDocument/2006/relationships/slide" Target="slides/slide5.xml"  /><Relationship Id="rId70" Type="http://schemas.openxmlformats.org/officeDocument/2006/relationships/slide" Target="slides/slide68.xml"  /><Relationship Id="rId71" Type="http://schemas.openxmlformats.org/officeDocument/2006/relationships/slide" Target="slides/slide69.xml"  /><Relationship Id="rId72" Type="http://schemas.openxmlformats.org/officeDocument/2006/relationships/presProps" Target="presProps.xml"  /><Relationship Id="rId73" Type="http://schemas.openxmlformats.org/officeDocument/2006/relationships/viewProps" Target="viewProps.xml"  /><Relationship Id="rId74" Type="http://schemas.openxmlformats.org/officeDocument/2006/relationships/theme" Target="theme/theme1.xml"  /><Relationship Id="rId75" Type="http://schemas.openxmlformats.org/officeDocument/2006/relationships/tableStyles" Target="tableStyles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2022-03-14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97" y="685800"/>
            <a:ext cx="6095804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31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2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3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5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36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37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38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4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42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43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20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47.xml"  /></Relationships>
</file>

<file path=ppt/notesSlides/_rels/notesSlide2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48.xml"  /></Relationships>
</file>

<file path=ppt/notesSlides/_rels/notesSlide2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49.xml"  /></Relationships>
</file>

<file path=ppt/notesSlides/_rels/notesSlide2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53.xml"  /></Relationships>
</file>

<file path=ppt/notesSlides/_rels/notesSlide2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54.xml"  /></Relationships>
</file>

<file path=ppt/notesSlides/_rels/notesSlide2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55.xml"  /></Relationships>
</file>

<file path=ppt/notesSlides/_rels/notesSlide2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59.xml"  /></Relationships>
</file>

<file path=ppt/notesSlides/_rels/notesSlide27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60.xml"  /></Relationships>
</file>

<file path=ppt/notesSlides/_rels/notesSlide28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6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2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2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2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2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29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30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41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42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43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47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48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49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53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54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55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59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60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61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30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9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1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12314" y="2130425"/>
            <a:ext cx="121920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9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"/>
          </p:nvPr>
        </p:nvSpPr>
        <p:spPr>
          <a:xfrm>
            <a:off x="2859322" y="2196090"/>
            <a:ext cx="6475199" cy="32400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본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9" cy="1362075"/>
          </a:xfrm>
        </p:spPr>
        <p:txBody>
          <a:bodyPr anchor="t"/>
          <a:lstStyle>
            <a:lvl1pPr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"/>
          </p:nvPr>
        </p:nvSpPr>
        <p:spPr>
          <a:xfrm>
            <a:off x="608037" y="1643063"/>
            <a:ext cx="10972799" cy="45252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ko-KR" altLang="en-US"/>
              <a:t>표를 추가하려면 아이콘을 클릭하십시오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328" y="1599540"/>
            <a:ext cx="5382407" cy="21950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4846" y="1599540"/>
            <a:ext cx="5382407" cy="21950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half" idx="3"/>
          </p:nvPr>
        </p:nvSpPr>
        <p:spPr>
          <a:xfrm>
            <a:off x="607766" y="3982577"/>
            <a:ext cx="5382407" cy="21950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half" idx="4"/>
          </p:nvPr>
        </p:nvSpPr>
        <p:spPr>
          <a:xfrm>
            <a:off x="6193284" y="3982577"/>
            <a:ext cx="5382407" cy="21950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10"/>
          </p:nvPr>
        </p:nvSpPr>
        <p:spPr>
          <a:xfrm>
            <a:off x="836481" y="6353597"/>
            <a:ext cx="2742649" cy="365046"/>
          </a:xfr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8C8C8C">
                    <a:alpha val="100000"/>
                  </a:srgbClr>
                </a:solidFill>
                <a:latin typeface="맑은 고딕"/>
                <a:ea typeface="맑은 고딕"/>
              </a:defRPr>
            </a:lvl1pPr>
          </a:lstStyle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8D7A7C4-C82A-4D21-9AB0-F0C5A1D3EF09}" type="datetime1">
              <a:rPr kumimoji="1" lang="ko-KR" altLang="en-US" sz="1200" b="0" i="0" baseline="0">
                <a:solidFill>
                  <a:srgbClr val="8C8C8C">
                    <a:alpha val="100000"/>
                  </a:srgbClr>
                </a:solidFill>
                <a:latin typeface="맑은 고딕"/>
                <a:ea typeface="맑은 고딕"/>
                <a:cs typeface="+mn-cs"/>
              </a:rPr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2022-03-14</a:t>
            </a:fld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맑은 고딕"/>
              <a:ea typeface="맑은 고딕"/>
              <a:cs typeface="+mn-cs"/>
            </a:endParaRPr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6276" y="6353597"/>
            <a:ext cx="4114030" cy="365046"/>
          </a:xfr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8C8C8C">
                    <a:alpha val="100000"/>
                  </a:srgbClr>
                </a:solidFill>
                <a:latin typeface="맑은 고딕"/>
                <a:ea typeface="맑은 고딕"/>
              </a:defRPr>
            </a:lvl1pPr>
          </a:lstStyle>
          <a:p>
            <a:pPr marL="0" lvl="0" indent="0" algn="ctr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맑은 고딕"/>
              <a:ea typeface="맑은 고딕"/>
              <a:cs typeface="+mn-cs"/>
            </a:endParaRPr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7452" y="6353597"/>
            <a:ext cx="2742705" cy="365046"/>
          </a:xfr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8C8C8C">
                    <a:alpha val="100000"/>
                  </a:srgbClr>
                </a:solidFill>
                <a:latin typeface="맑은 고딕"/>
                <a:ea typeface="맑은 고딕"/>
              </a:defRPr>
            </a:lvl1pPr>
          </a:lstStyle>
          <a:p>
            <a:pPr marL="0" lvl="0" indent="0" algn="r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3F211AA9-0FAA-473F-8AA5-BFA2CF4D2A36}" type="slidenum">
              <a:rPr kumimoji="1" lang="ko-KR" altLang="en-US" sz="1200" b="0" i="0" baseline="0">
                <a:solidFill>
                  <a:srgbClr val="8C8C8C">
                    <a:alpha val="100000"/>
                  </a:srgbClr>
                </a:solidFill>
                <a:latin typeface="맑은 고딕"/>
                <a:ea typeface="맑은 고딕"/>
              </a:rPr>
              <a:pPr marL="0" lvl="0" indent="0" algn="r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1" lang="ko-KR" altLang="en-US" sz="1200" b="0" i="0">
              <a:solidFill>
                <a:srgbClr val="8C8C8C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199" cy="4114800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199" cy="804862"/>
          </a:xfrm>
        </p:spPr>
        <p:txBody>
          <a:bodyPr/>
          <a:lstStyle>
            <a:lvl1pPr>
              <a:defRPr sz="1411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10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11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6481" y="363483"/>
            <a:ext cx="10513677" cy="132533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>
            <a:spAutoFit/>
          </a:bodyPr>
          <a:lstStyle/>
          <a:p>
            <a:pPr marL="0" lvl="0" indent="0" algn="ctr" defTabSz="58846888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400" b="0" i="0" baseline="0">
                <a:solidFill>
                  <a:schemeClr val="tx2"/>
                </a:solidFill>
                <a:latin typeface="Arial"/>
                <a:ea typeface="Arial"/>
                <a:sym typeface="Arial"/>
              </a:rPr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6481" y="1823725"/>
            <a:ext cx="10513677" cy="435052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58846888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Arial"/>
                <a:ea typeface="Arial"/>
                <a:sym typeface="Arial"/>
              </a:rPr>
              <a:t>마스터 텍스트 스타일을 편집합니다</a:t>
            </a:r>
          </a:p>
          <a:p>
            <a:pPr marL="0" lvl="0" indent="0" algn="l" defTabSz="58846888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Arial"/>
                <a:ea typeface="Arial"/>
                <a:sym typeface="Arial"/>
              </a:rPr>
              <a:t>둘째 수준</a:t>
            </a:r>
          </a:p>
          <a:p>
            <a:pPr marL="0" lvl="0" indent="0" algn="l" defTabSz="58846888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Arial"/>
                <a:ea typeface="Arial"/>
                <a:sym typeface="Arial"/>
              </a:rPr>
              <a:t>셋째 수준</a:t>
            </a:r>
          </a:p>
          <a:p>
            <a:pPr marL="0" lvl="0" indent="0" algn="l" defTabSz="58846888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Arial"/>
                <a:ea typeface="Arial"/>
                <a:sym typeface="Arial"/>
              </a:rPr>
              <a:t>넷째 수준</a:t>
            </a:r>
          </a:p>
          <a:p>
            <a:pPr marL="0" lvl="0" indent="0" algn="l" defTabSz="58846888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Arial"/>
                <a:ea typeface="Arial"/>
                <a:sym typeface="Arial"/>
              </a:rPr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6481" y="6353597"/>
            <a:ext cx="2742649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8C8C8C">
                    <a:alpha val="100000"/>
                  </a:srgbClr>
                </a:solidFill>
                <a:latin typeface="맑은 고딕"/>
                <a:ea typeface="맑은 고딕"/>
              </a:defRPr>
            </a:lvl1pPr>
          </a:lstStyle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422D86A-5F52-4165-8473-F1B836277586}" type="datetime1">
              <a:rPr kumimoji="1" lang="ko-KR" altLang="en-US" sz="1200" b="0" i="0" baseline="0">
                <a:solidFill>
                  <a:srgbClr val="8C8C8C">
                    <a:alpha val="100000"/>
                  </a:srgbClr>
                </a:solidFill>
                <a:latin typeface="맑은 고딕"/>
                <a:ea typeface="맑은 고딕"/>
                <a:cs typeface="+mn-cs"/>
              </a:rPr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2022-03-14</a:t>
            </a:fld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맑은 고딕"/>
              <a:ea typeface="맑은 고딕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6276" y="6353597"/>
            <a:ext cx="4114030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8C8C8C">
                    <a:alpha val="100000"/>
                  </a:srgbClr>
                </a:solidFill>
                <a:latin typeface="맑은 고딕"/>
                <a:ea typeface="맑은 고딕"/>
              </a:defRPr>
            </a:lvl1pPr>
          </a:lstStyle>
          <a:p>
            <a:pPr marL="0" lvl="0" indent="0" algn="ctr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맑은 고딕"/>
              <a:ea typeface="맑은 고딕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07452" y="6353597"/>
            <a:ext cx="2742705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8C8C8C">
                    <a:alpha val="100000"/>
                  </a:srgbClr>
                </a:solidFill>
                <a:latin typeface="맑은 고딕"/>
                <a:ea typeface="맑은 고딕"/>
              </a:defRPr>
            </a:lvl1pPr>
          </a:lstStyle>
          <a:p>
            <a:pPr marL="0" lvl="0" indent="0" algn="r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AAB98E4F-670E-45A9-B406-6E6F4007F221}" type="slidenum">
              <a:rPr kumimoji="1" lang="ko-KR" altLang="en-US" sz="1200" b="0" i="0" baseline="0">
                <a:solidFill>
                  <a:srgbClr val="8C8C8C">
                    <a:alpha val="100000"/>
                  </a:srgbClr>
                </a:solidFill>
                <a:latin typeface="맑은 고딕"/>
                <a:ea typeface="맑은 고딕"/>
                <a:cs typeface="+mn-cs"/>
              </a:rPr>
              <a:pPr marL="0" lvl="0" indent="0" algn="r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1" lang="ko-KR" altLang="en-US" sz="1200" b="0" i="0">
              <a:solidFill>
                <a:srgbClr val="8C8C8C">
                  <a:alpha val="100000"/>
                </a:srgbClr>
              </a:solidFill>
              <a:latin typeface="맑은 고딕"/>
              <a:ea typeface="맑은 고딕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transition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8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10.png"  /><Relationship Id="rId3" Type="http://schemas.openxmlformats.org/officeDocument/2006/relationships/image" Target="../media/image11.png"  /><Relationship Id="rId4" Type="http://schemas.openxmlformats.org/officeDocument/2006/relationships/image" Target="../media/image12.png"  /><Relationship Id="rId5" Type="http://schemas.openxmlformats.org/officeDocument/2006/relationships/image" Target="../media/image13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3.png"  /><Relationship Id="rId3" Type="http://schemas.openxmlformats.org/officeDocument/2006/relationships/image" Target="../media/image14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15.png"  /><Relationship Id="rId3" Type="http://schemas.openxmlformats.org/officeDocument/2006/relationships/image" Target="../media/image16.png"  /><Relationship Id="rId4" Type="http://schemas.openxmlformats.org/officeDocument/2006/relationships/image" Target="../media/image1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18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19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20.jpe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4.xml"  /><Relationship Id="rId3" Type="http://schemas.openxmlformats.org/officeDocument/2006/relationships/image" Target="../media/image2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5.xml"  /><Relationship Id="rId3" Type="http://schemas.openxmlformats.org/officeDocument/2006/relationships/image" Target="../media/image21.png"  /><Relationship Id="rId4" Type="http://schemas.openxmlformats.org/officeDocument/2006/relationships/image" Target="../media/image2.png"  /><Relationship Id="rId5" Type="http://schemas.openxmlformats.org/officeDocument/2006/relationships/image" Target="../media/image22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2.png"  /><Relationship Id="rId4" Type="http://schemas.openxmlformats.org/officeDocument/2006/relationships/hyperlink" Target="https://www.youtube.com/watch?v=rJDGJUfxrN4" TargetMode="External" /><Relationship Id="rId5" Type="http://schemas.openxmlformats.org/officeDocument/2006/relationships/image" Target="../media/image23.png"  /><Relationship Id="rId6" Type="http://schemas.openxmlformats.org/officeDocument/2006/relationships/image" Target="../media/image22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7.xml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8.xml"  /><Relationship Id="rId3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24.png"  /><Relationship Id="rId4" Type="http://schemas.openxmlformats.org/officeDocument/2006/relationships/image" Target="../media/image2.png"  /><Relationship Id="rId5" Type="http://schemas.openxmlformats.org/officeDocument/2006/relationships/hyperlink" Target="https://reactnavigation.org/docs/getting-started/" TargetMode="External"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10.xml"  /><Relationship Id="rId3" Type="http://schemas.openxmlformats.org/officeDocument/2006/relationships/image" Target="../media/image2.png"  /><Relationship Id="rId4" Type="http://schemas.openxmlformats.org/officeDocument/2006/relationships/hyperlink" Target="https://www.youtube.com/watch?v=Qyu_AN5zv14" TargetMode="External" /><Relationship Id="rId5" Type="http://schemas.openxmlformats.org/officeDocument/2006/relationships/image" Target="../media/image25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11.xml"  /><Relationship Id="rId3" Type="http://schemas.openxmlformats.org/officeDocument/2006/relationships/image" Target="../media/image2.png"  /><Relationship Id="rId4" Type="http://schemas.openxmlformats.org/officeDocument/2006/relationships/image" Target="../media/image26.png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12.xml"  /></Relationships>
</file>

<file path=ppt/slides/_rels/slide3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3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13.xml"  /><Relationship Id="rId3" Type="http://schemas.openxmlformats.org/officeDocument/2006/relationships/image" Target="../media/image2.png"  /></Relationships>
</file>

<file path=ppt/slides/_rels/slide3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14.xml"  /><Relationship Id="rId3" Type="http://schemas.openxmlformats.org/officeDocument/2006/relationships/image" Target="../media/image2.png"  /><Relationship Id="rId4" Type="http://schemas.openxmlformats.org/officeDocument/2006/relationships/hyperlink" Target="https://reactnative.dev/docs/next/using-a-listview" TargetMode="External" /><Relationship Id="rId5" Type="http://schemas.openxmlformats.org/officeDocument/2006/relationships/image" Target="../media/image27.png"  /></Relationships>
</file>

<file path=ppt/slides/_rels/slide3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15.xml"  /><Relationship Id="rId3" Type="http://schemas.openxmlformats.org/officeDocument/2006/relationships/image" Target="../media/image2.png"  /><Relationship Id="rId4" Type="http://schemas.openxmlformats.org/officeDocument/2006/relationships/image" Target="../media/image28.png"  /></Relationships>
</file>

<file path=ppt/slides/_rels/slide3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16.xml"  /><Relationship Id="rId3" Type="http://schemas.openxmlformats.org/officeDocument/2006/relationships/image" Target="../media/image2.png"  /><Relationship Id="rId4" Type="http://schemas.openxmlformats.org/officeDocument/2006/relationships/image" Target="../media/image29.png"  /></Relationships>
</file>

<file path=ppt/slides/_rels/slide3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8.xml"  /><Relationship Id="rId3" Type="http://schemas.openxmlformats.org/officeDocument/2006/relationships/image" Target="../media/image2.png"  /><Relationship Id="rId4" Type="http://schemas.openxmlformats.org/officeDocument/2006/relationships/image" Target="../media/image2.png"  /></Relationships>
</file>

<file path=ppt/slides/_rels/slide4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4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17.xml"  /><Relationship Id="rId3" Type="http://schemas.openxmlformats.org/officeDocument/2006/relationships/image" Target="../media/image2.png"  /></Relationships>
</file>

<file path=ppt/slides/_rels/slide4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18.xml"  /><Relationship Id="rId3" Type="http://schemas.openxmlformats.org/officeDocument/2006/relationships/image" Target="../media/image2.png"  /><Relationship Id="rId4" Type="http://schemas.openxmlformats.org/officeDocument/2006/relationships/hyperlink" Target="https://reactnative.dev/docs/next/getting-started)" TargetMode="External" /><Relationship Id="rId5" Type="http://schemas.openxmlformats.org/officeDocument/2006/relationships/image" Target="../media/image30.png"  /></Relationships>
</file>

<file path=ppt/slides/_rels/slide4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19.xml"  /><Relationship Id="rId3" Type="http://schemas.openxmlformats.org/officeDocument/2006/relationships/image" Target="../media/image2.png"  /><Relationship Id="rId4" Type="http://schemas.openxmlformats.org/officeDocument/2006/relationships/image" Target="../media/image31.png"  /></Relationships>
</file>

<file path=ppt/slides/_rels/slide4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2.png"  /><Relationship Id="rId3" Type="http://schemas.openxmlformats.org/officeDocument/2006/relationships/image" Target="../media/image32.png"  /></Relationships>
</file>

<file path=ppt/slides/_rels/slide4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4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4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20.xml"  /><Relationship Id="rId3" Type="http://schemas.openxmlformats.org/officeDocument/2006/relationships/image" Target="../media/image2.png"  /></Relationships>
</file>

<file path=ppt/slides/_rels/slide4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21.xml"  /><Relationship Id="rId3" Type="http://schemas.openxmlformats.org/officeDocument/2006/relationships/image" Target="../media/image2.png"  /><Relationship Id="rId4" Type="http://schemas.openxmlformats.org/officeDocument/2006/relationships/hyperlink" Target="https://reactnative.dev/docs/next/getting-started)" TargetMode="External" /><Relationship Id="rId5" Type="http://schemas.openxmlformats.org/officeDocument/2006/relationships/image" Target="../media/image33.png"  /></Relationships>
</file>

<file path=ppt/slides/_rels/slide4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22.xml"  /><Relationship Id="rId3" Type="http://schemas.openxmlformats.org/officeDocument/2006/relationships/image" Target="../media/image2.png"  /><Relationship Id="rId4" Type="http://schemas.openxmlformats.org/officeDocument/2006/relationships/image" Target="../media/image34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/Relationships>
</file>

<file path=ppt/slides/_rels/slide5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19.png"  /><Relationship Id="rId3" Type="http://schemas.openxmlformats.org/officeDocument/2006/relationships/image" Target="../media/image2.png"  /></Relationships>
</file>

<file path=ppt/slides/_rels/slide5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5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5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23.xml"  /><Relationship Id="rId3" Type="http://schemas.openxmlformats.org/officeDocument/2006/relationships/image" Target="../media/image2.png"  /></Relationships>
</file>

<file path=ppt/slides/_rels/slide5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24.xml"  /><Relationship Id="rId3" Type="http://schemas.openxmlformats.org/officeDocument/2006/relationships/image" Target="../media/image2.png"  /><Relationship Id="rId4" Type="http://schemas.openxmlformats.org/officeDocument/2006/relationships/hyperlink" Target="https://reactnative.dev/docs/next/getting-started)" TargetMode="External" /><Relationship Id="rId5" Type="http://schemas.openxmlformats.org/officeDocument/2006/relationships/image" Target="../media/image33.png"  /></Relationships>
</file>

<file path=ppt/slides/_rels/slide5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25.xml"  /><Relationship Id="rId3" Type="http://schemas.openxmlformats.org/officeDocument/2006/relationships/image" Target="../media/image2.png"  /><Relationship Id="rId4" Type="http://schemas.openxmlformats.org/officeDocument/2006/relationships/image" Target="../media/image34.jpeg"  /></Relationships>
</file>

<file path=ppt/slides/_rels/slide5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19.png"  /><Relationship Id="rId3" Type="http://schemas.openxmlformats.org/officeDocument/2006/relationships/image" Target="../media/image2.png"  /></Relationships>
</file>

<file path=ppt/slides/_rels/slide5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5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5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26.xml"  /><Relationship Id="rId3" Type="http://schemas.openxmlformats.org/officeDocument/2006/relationships/image" Target="../media/image2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6.png"  /></Relationships>
</file>

<file path=ppt/slides/_rels/slide6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27.xml"  /><Relationship Id="rId3" Type="http://schemas.openxmlformats.org/officeDocument/2006/relationships/image" Target="../media/image35.png"  /><Relationship Id="rId4" Type="http://schemas.openxmlformats.org/officeDocument/2006/relationships/image" Target="../media/image36.png"  /><Relationship Id="rId5" Type="http://schemas.openxmlformats.org/officeDocument/2006/relationships/image" Target="../media/image2.png"  /><Relationship Id="rId6" Type="http://schemas.openxmlformats.org/officeDocument/2006/relationships/hyperlink" Target="https://reactnative.dev/docs/next/getting-started)" TargetMode="External" /></Relationships>
</file>

<file path=ppt/slides/_rels/slide6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28.xml"  /><Relationship Id="rId3" Type="http://schemas.openxmlformats.org/officeDocument/2006/relationships/image" Target="../media/image37.png"  /><Relationship Id="rId4" Type="http://schemas.openxmlformats.org/officeDocument/2006/relationships/image" Target="../media/image2.png"  /></Relationships>
</file>

<file path=ppt/slides/_rels/slide6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19.png"  /><Relationship Id="rId3" Type="http://schemas.openxmlformats.org/officeDocument/2006/relationships/image" Target="../media/image2.png"  /></Relationships>
</file>

<file path=ppt/slides/_rels/slide6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6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6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2.png"  /></Relationships>
</file>

<file path=ppt/slides/_rels/slide6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38.png"  /><Relationship Id="rId3" Type="http://schemas.openxmlformats.org/officeDocument/2006/relationships/image" Target="../media/image2.png"  /></Relationships>
</file>

<file path=ppt/slides/_rels/slide6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39.png"  /><Relationship Id="rId3" Type="http://schemas.openxmlformats.org/officeDocument/2006/relationships/image" Target="../media/image2.png"  /></Relationships>
</file>

<file path=ppt/slides/_rels/slide6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40.jpeg"  /><Relationship Id="rId3" Type="http://schemas.openxmlformats.org/officeDocument/2006/relationships/image" Target="../media/image2.png"  /></Relationships>
</file>

<file path=ppt/slides/_rels/slide6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8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TextBox 2051"/>
          <p:cNvSpPr txBox="1"/>
          <p:nvPr/>
        </p:nvSpPr>
        <p:spPr>
          <a:xfrm>
            <a:off x="2079146" y="1330360"/>
            <a:ext cx="3928114" cy="92373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pic>
        <p:nvPicPr>
          <p:cNvPr id="2053" name="그림 2052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 rot="5400000">
            <a:off x="3610600" y="-623754"/>
            <a:ext cx="51949" cy="646622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</p:pic>
      <p:sp>
        <p:nvSpPr>
          <p:cNvPr id="2054" name="TextBox 2053"/>
          <p:cNvSpPr txBox="1"/>
          <p:nvPr/>
        </p:nvSpPr>
        <p:spPr>
          <a:xfrm>
            <a:off x="403464" y="3067469"/>
            <a:ext cx="5977920" cy="325004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 baseline="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팀 명 </a:t>
            </a:r>
            <a:r>
              <a:rPr kumimoji="1" lang="en-US" altLang="ko-KR" sz="2000" b="0" i="0" baseline="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: 4 x 4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팀 장 </a:t>
            </a:r>
            <a:r>
              <a:rPr kumimoji="1" lang="en-US" altLang="ko-KR" sz="2000" b="0" i="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: </a:t>
            </a:r>
            <a:r>
              <a:rPr kumimoji="1" lang="ko-KR" altLang="en-US" sz="200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컴퓨터공학전공</a:t>
            </a:r>
            <a:r>
              <a:rPr kumimoji="1" lang="en-US" altLang="ko-KR" sz="200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 </a:t>
            </a:r>
            <a:r>
              <a:rPr kumimoji="1" lang="ko-KR" altLang="en-US" sz="200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김영웅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팀 원 </a:t>
            </a:r>
            <a:r>
              <a:rPr kumimoji="1" lang="en-US" altLang="ko-KR" sz="2000" b="0" i="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: </a:t>
            </a:r>
            <a:r>
              <a:rPr kumimoji="1" lang="ko-KR" altLang="en-US" sz="2000" b="0" i="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컴퓨터공학전공 윤형석</a:t>
            </a:r>
          </a:p>
        </p:txBody>
      </p:sp>
      <p:sp>
        <p:nvSpPr>
          <p:cNvPr id="2055" name="TextBox 2054"/>
          <p:cNvSpPr txBox="1"/>
          <p:nvPr/>
        </p:nvSpPr>
        <p:spPr>
          <a:xfrm>
            <a:off x="403464" y="1185103"/>
            <a:ext cx="6626128" cy="228867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72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4 X 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3695" y="4435909"/>
            <a:ext cx="3385087" cy="132940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" b="0" i="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  </a:t>
            </a:r>
            <a:r>
              <a:rPr kumimoji="1" lang="ko-KR" altLang="en-US" sz="2000" b="0" i="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컴퓨터공학전공 송원갑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00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  </a:t>
            </a:r>
            <a:r>
              <a:rPr kumimoji="1" lang="ko-KR" altLang="en-US" sz="2000">
                <a:solidFill>
                  <a:srgbClr val="FFFFFF">
                    <a:alpha val="100000"/>
                  </a:srgbClr>
                </a:solidFill>
                <a:latin typeface="KoPub돋움체 Medium"/>
                <a:ea typeface="KoPub돋움체 Medium"/>
              </a:rPr>
              <a:t>사이버보안전공 이재원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TextBox 10243"/>
          <p:cNvSpPr txBox="1"/>
          <p:nvPr/>
        </p:nvSpPr>
        <p:spPr>
          <a:xfrm>
            <a:off x="0" y="-36224"/>
            <a:ext cx="12185930" cy="892605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0246" name="TextBox 10245"/>
          <p:cNvSpPr txBox="1"/>
          <p:nvPr/>
        </p:nvSpPr>
        <p:spPr>
          <a:xfrm>
            <a:off x="991934" y="498724"/>
            <a:ext cx="1103061" cy="352357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0247" name="TextBox 10246"/>
          <p:cNvSpPr txBox="1"/>
          <p:nvPr/>
        </p:nvSpPr>
        <p:spPr>
          <a:xfrm>
            <a:off x="2864736" y="2122369"/>
            <a:ext cx="12187548" cy="45706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0250" name="TextBox 10249"/>
          <p:cNvSpPr txBox="1"/>
          <p:nvPr/>
        </p:nvSpPr>
        <p:spPr>
          <a:xfrm>
            <a:off x="5448555" y="1722842"/>
            <a:ext cx="6372288" cy="21477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원하는 인테리어 소품을 구매할 수 있고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AR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Foundation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을 활용하여 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해당 소품을 증강 현실로 미리 볼 수 있다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.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 </a:t>
            </a:r>
            <a:endParaRPr kumimoji="1" lang="ko-KR" altLang="en-US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defTabSz="58846888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사용자는 구입할 소품을 자신의 공간에 직접 배치해 볼 수 있다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.</a:t>
            </a:r>
            <a:endParaRPr kumimoji="1" lang="ko-KR" altLang="en-US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en-US" altLang="ko-KR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0251" name="TextBox 10250"/>
          <p:cNvSpPr txBox="1"/>
          <p:nvPr/>
        </p:nvSpPr>
        <p:spPr>
          <a:xfrm>
            <a:off x="11685366" y="3316258"/>
            <a:ext cx="360115" cy="43213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”</a:t>
            </a:r>
            <a:endParaRPr kumimoji="1" lang="ko-KR" altLang="en-US" sz="28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0252" name="TextBox 10251"/>
          <p:cNvSpPr txBox="1"/>
          <p:nvPr/>
        </p:nvSpPr>
        <p:spPr>
          <a:xfrm>
            <a:off x="5223918" y="1414502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“</a:t>
            </a:r>
            <a:endParaRPr kumimoji="1" lang="ko-KR" altLang="en-US" sz="28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grpSp>
        <p:nvGrpSpPr>
          <p:cNvPr id="10253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0254" name="TextBox 10253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10255" name="TextBox 10254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</a:t>
              </a:r>
              <a:r>
                <a:rPr kumimoji="0" lang="en-US" altLang="ko-KR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1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921707" y="4415513"/>
            <a:ext cx="5069158" cy="92941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용품들이 집안에 어울릴지 고민하지 않고 증강 현실을 이용해 직접 확인할 수 있다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.</a:t>
            </a:r>
            <a:endParaRPr kumimoji="1" lang="ko-KR" altLang="en-US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559866" y="3748397"/>
            <a:ext cx="5430998" cy="50339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lvl="0" defTabSz="58846888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 sz="2400" b="1">
                <a:solidFill>
                  <a:srgbClr val="0070C0"/>
                </a:solidFill>
                <a:latin typeface="KoPub돋움체 Bold"/>
                <a:ea typeface="KoPub돋움체 Bold"/>
              </a:rPr>
              <a:t>기대효과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959622" y="5344929"/>
            <a:ext cx="4743150" cy="74751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효율적인 홈 인테리어가 가능하다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.</a:t>
            </a:r>
            <a:endParaRPr kumimoji="1" lang="en-US" altLang="ko-KR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623516" y="4590598"/>
            <a:ext cx="213391" cy="213391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5623515" y="4421880"/>
            <a:ext cx="54417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652089" y="5524018"/>
            <a:ext cx="213391" cy="213391"/>
          </a:xfrm>
          <a:prstGeom prst="rect">
            <a:avLst/>
          </a:prstGeom>
        </p:spPr>
      </p:pic>
      <p:pic>
        <p:nvPicPr>
          <p:cNvPr id="10259" name="그림 1025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76422" y="1329532"/>
            <a:ext cx="3848430" cy="4762908"/>
          </a:xfrm>
          <a:prstGeom prst="rect">
            <a:avLst/>
          </a:prstGeom>
        </p:spPr>
      </p:pic>
      <p:sp>
        <p:nvSpPr>
          <p:cNvPr id="10261" name="TextBox 10260"/>
          <p:cNvSpPr txBox="1"/>
          <p:nvPr/>
        </p:nvSpPr>
        <p:spPr>
          <a:xfrm>
            <a:off x="2366551" y="155563"/>
            <a:ext cx="6234538" cy="52373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u="none" strike="noStrike" kern="1200" cap="none" spc="0" normalizeH="0" baseline="0">
                <a:solidFill>
                  <a:srgbClr val="EEEEEE"/>
                </a:solidFill>
                <a:ea typeface="바탕"/>
              </a:rPr>
              <a:t>“</a:t>
            </a:r>
            <a:r>
              <a:rPr kumimoji="0" lang="ko-KR" altLang="en-US" sz="2800" b="1" i="0" u="none" strike="noStrike" kern="1200" cap="none" spc="0" normalizeH="0" baseline="0">
                <a:solidFill>
                  <a:srgbClr val="EEEEEE"/>
                </a:solidFill>
                <a:latin typeface="KoPub돋움체 Bold"/>
                <a:ea typeface="KoPub돋움체 Bold"/>
              </a:rPr>
              <a:t> 시스템 개요 </a:t>
            </a:r>
            <a:r>
              <a:rPr kumimoji="0" lang="ko-KR" altLang="en-US" sz="2800" b="1" i="0" u="none" strike="noStrike" kern="1200" cap="none" spc="0" normalizeH="0" baseline="0">
                <a:solidFill>
                  <a:srgbClr val="EEEEEE"/>
                </a:solidFill>
                <a:ea typeface="바탕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TextBox 9219"/>
          <p:cNvSpPr txBox="1"/>
          <p:nvPr/>
        </p:nvSpPr>
        <p:spPr>
          <a:xfrm>
            <a:off x="0" y="-1507"/>
            <a:ext cx="12186584" cy="852277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9221" name="TextBox 9220"/>
          <p:cNvSpPr txBox="1"/>
          <p:nvPr/>
        </p:nvSpPr>
        <p:spPr>
          <a:xfrm>
            <a:off x="2366551" y="155563"/>
            <a:ext cx="6234538" cy="52373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프로젝트 진행 일정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aphicFrame>
        <p:nvGraphicFramePr>
          <p:cNvPr id="9225" name="표 9224"/>
          <p:cNvGraphicFramePr/>
          <p:nvPr/>
        </p:nvGraphicFramePr>
        <p:xfrm>
          <a:off x="3809322" y="1174512"/>
          <a:ext cx="7689628" cy="605790"/>
        </p:xfrm>
        <a:graphic>
          <a:graphicData uri="http://schemas.openxmlformats.org/drawingml/2006/table">
            <a:tbl>
              <a:tblPr firstRow="1" bandRow="1"/>
              <a:tblGrid>
                <a:gridCol w="1923232"/>
                <a:gridCol w="1922132"/>
                <a:gridCol w="1922132"/>
                <a:gridCol w="1922132"/>
              </a:tblGrid>
              <a:tr h="492031">
                <a:tc>
                  <a:txBody>
                    <a:bodyPr vert="horz" lIns="237716" tIns="121920" rIns="237716" bIns="121920" anchor="ctr" anchorCtr="0"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3</a:t>
                      </a:r>
                      <a:r>
                        <a:rPr lang="ko-KR" altLang="en-US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월</a:t>
                      </a:r>
                      <a:endParaRPr kumimoji="1" lang="en-US" altLang="ko-KR" sz="1600" b="0" i="0" baseline="0">
                        <a:solidFill>
                          <a:schemeClr val="lt1"/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 vert="horz" lIns="237716" tIns="121920" rIns="237716" bIns="121920" anchor="ctr" anchorCtr="0"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4</a:t>
                      </a:r>
                      <a:r>
                        <a:rPr lang="ko-KR" altLang="en-US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월</a:t>
                      </a:r>
                      <a:endParaRPr kumimoji="1" lang="en-US" altLang="ko-KR" sz="1600" b="0" i="0" baseline="0">
                        <a:solidFill>
                          <a:schemeClr val="lt1"/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 vert="horz" lIns="237716" tIns="121920" rIns="237716" bIns="121920" anchor="ctr" anchorCtr="0"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5</a:t>
                      </a:r>
                      <a:r>
                        <a:rPr lang="ko-KR" altLang="en-US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월</a:t>
                      </a:r>
                      <a:endParaRPr kumimoji="1" lang="en-US" altLang="ko-KR" sz="1600" b="0" i="0" baseline="0">
                        <a:solidFill>
                          <a:schemeClr val="lt1"/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 vert="horz" lIns="237716" tIns="121920" rIns="237716" bIns="121920" anchor="ctr" anchorCtr="0"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endParaRPr lang="en-US" altLang="ko-KR" sz="1600" b="0" spc="-150">
                        <a:ln w="9525">
                          <a:solidFill>
                            <a:schemeClr val="tx1">
                              <a:lumMod val="75000"/>
                              <a:lumOff val="25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dk1">
                        <a:alpha val="5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9257" name="사각형: 둥근 모서리 9256"/>
          <p:cNvSpPr/>
          <p:nvPr/>
        </p:nvSpPr>
        <p:spPr>
          <a:xfrm>
            <a:off x="3968011" y="2222095"/>
            <a:ext cx="3707734" cy="450782"/>
          </a:xfrm>
          <a:prstGeom prst="roundRect">
            <a:avLst>
              <a:gd name="adj" fmla="val 48958"/>
            </a:avLst>
          </a:prstGeom>
          <a:solidFill>
            <a:srgbClr val="92d050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9258" name="TextBox 9257"/>
          <p:cNvSpPr txBox="1"/>
          <p:nvPr/>
        </p:nvSpPr>
        <p:spPr>
          <a:xfrm>
            <a:off x="-1" y="1858611"/>
            <a:ext cx="3968011" cy="90949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애플리케이션 </a:t>
            </a:r>
            <a:r>
              <a:rPr lang="en-US" altLang="ko-KR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Pub돋움체 Bold"/>
                <a:ea typeface="KoPub돋움체 Bold"/>
              </a:rPr>
              <a:t>Fragment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 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UI 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디자인</a:t>
            </a:r>
            <a:r>
              <a:rPr lang="en-US" altLang="ko-KR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Pub돋움체 Bold"/>
                <a:ea typeface="KoPub돋움체 Bold"/>
              </a:rPr>
              <a:t> </a:t>
            </a:r>
            <a:r>
              <a:rPr lang="ko-KR" altLang="en-US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Pub돋움체 Bold"/>
                <a:ea typeface="KoPub돋움체 Bold"/>
              </a:rPr>
              <a:t>및 </a:t>
            </a:r>
            <a:endParaRPr lang="ko-KR" altLang="en-US" spc="-150">
              <a:ln w="9525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latin typeface="KoPub돋움체 Bold"/>
              <a:ea typeface="KoPub돋움체 Bold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유니티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AR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 환경 개발</a:t>
            </a:r>
            <a:endParaRPr lang="ko-KR" altLang="en-US" b="0" spc="-150">
              <a:ln w="9525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/>
              </a:solidFill>
              <a:latin typeface="KoPub돋움체 Bold"/>
              <a:ea typeface="KoPub돋움체 Bold"/>
            </a:endParaRPr>
          </a:p>
        </p:txBody>
      </p:sp>
      <p:sp>
        <p:nvSpPr>
          <p:cNvPr id="9259" name="TextBox 9258"/>
          <p:cNvSpPr txBox="1"/>
          <p:nvPr/>
        </p:nvSpPr>
        <p:spPr>
          <a:xfrm>
            <a:off x="-56249" y="3242180"/>
            <a:ext cx="4192975" cy="78234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애플리케이션 세부 페이지 기능 구현 및</a:t>
            </a:r>
            <a:endParaRPr lang="ko-KR" altLang="en-US" b="0" spc="-150">
              <a:ln w="9525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/>
              </a:solidFill>
              <a:latin typeface="KoPub돋움체 Bold"/>
              <a:ea typeface="KoPub돋움체 Bold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데이터베이스 구축</a:t>
            </a:r>
            <a:r>
              <a:rPr lang="en-US" altLang="ko-KR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Pub돋움체 Bold"/>
                <a:ea typeface="KoPub돋움체 Bold"/>
              </a:rPr>
              <a:t>(Backend)</a:t>
            </a:r>
            <a:endParaRPr lang="ko-KR" altLang="en-US" b="0" spc="-150">
              <a:ln w="9525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/>
              </a:solidFill>
              <a:latin typeface="KoPub돋움체 Bold"/>
              <a:ea typeface="KoPub돋움체 Bold"/>
            </a:endParaRPr>
          </a:p>
        </p:txBody>
      </p:sp>
      <p:sp>
        <p:nvSpPr>
          <p:cNvPr id="9260" name="TextBox 9259"/>
          <p:cNvSpPr txBox="1"/>
          <p:nvPr/>
        </p:nvSpPr>
        <p:spPr>
          <a:xfrm>
            <a:off x="101644" y="4587212"/>
            <a:ext cx="3707678" cy="77351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안드로이드 및 유니티 통합</a:t>
            </a:r>
            <a:endParaRPr lang="ko-KR" altLang="en-US" b="0" spc="-150">
              <a:solidFill>
                <a:schemeClr val="tx1"/>
              </a:solidFill>
              <a:latin typeface="KoPub돋움체 Bold"/>
              <a:ea typeface="KoPub돋움체 Bold"/>
            </a:endParaRPr>
          </a:p>
        </p:txBody>
      </p:sp>
      <p:sp>
        <p:nvSpPr>
          <p:cNvPr id="9262" name="사각형: 둥근 모서리 9261"/>
          <p:cNvSpPr/>
          <p:nvPr/>
        </p:nvSpPr>
        <p:spPr>
          <a:xfrm>
            <a:off x="15007043" y="7517001"/>
            <a:ext cx="6552028" cy="450782"/>
          </a:xfrm>
          <a:prstGeom prst="roundRect">
            <a:avLst>
              <a:gd name="adj" fmla="val 48958"/>
            </a:avLst>
          </a:prstGeom>
          <a:solidFill>
            <a:srgbClr val="4472c4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9263" name="사각형: 둥근 모서리 9262"/>
          <p:cNvSpPr/>
          <p:nvPr/>
        </p:nvSpPr>
        <p:spPr>
          <a:xfrm>
            <a:off x="7533833" y="3307746"/>
            <a:ext cx="2040594" cy="452345"/>
          </a:xfrm>
          <a:prstGeom prst="roundRect">
            <a:avLst>
              <a:gd name="adj" fmla="val 50000"/>
            </a:avLst>
          </a:prstGeom>
          <a:solidFill>
            <a:srgbClr val="ff5050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9264" name="사각형: 둥근 모서리 9263"/>
          <p:cNvSpPr/>
          <p:nvPr/>
        </p:nvSpPr>
        <p:spPr>
          <a:xfrm>
            <a:off x="7572258" y="4561224"/>
            <a:ext cx="2016755" cy="450782"/>
          </a:xfrm>
          <a:prstGeom prst="roundRect">
            <a:avLst>
              <a:gd name="adj" fmla="val 48958"/>
            </a:avLst>
          </a:prstGeom>
          <a:solidFill>
            <a:srgbClr val="f47c30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cxnSp>
        <p:nvCxnSpPr>
          <p:cNvPr id="9269" name="직선 연결선 9268"/>
          <p:cNvCxnSpPr/>
          <p:nvPr/>
        </p:nvCxnSpPr>
        <p:spPr>
          <a:xfrm flipV="1">
            <a:off x="326979" y="2923397"/>
            <a:ext cx="11168338" cy="11375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cxnSp>
        <p:nvCxnSpPr>
          <p:cNvPr id="9270" name="직선 연결선 9269"/>
          <p:cNvCxnSpPr/>
          <p:nvPr/>
        </p:nvCxnSpPr>
        <p:spPr>
          <a:xfrm flipV="1">
            <a:off x="226921" y="4322781"/>
            <a:ext cx="11238166" cy="5859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cxnSp>
        <p:nvCxnSpPr>
          <p:cNvPr id="9271" name="직선 연결선 9270"/>
          <p:cNvCxnSpPr/>
          <p:nvPr/>
        </p:nvCxnSpPr>
        <p:spPr>
          <a:xfrm flipV="1">
            <a:off x="257151" y="5372315"/>
            <a:ext cx="11238166" cy="399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grpSp>
        <p:nvGrpSpPr>
          <p:cNvPr id="9272" name="Group 1"/>
          <p:cNvGrpSpPr/>
          <p:nvPr/>
        </p:nvGrpSpPr>
        <p:grpSpPr>
          <a:xfrm rot="0"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9273" name="TextBox 10253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>
                <a:alpha val="100000"/>
              </a:srgbClr>
            </a:solidFill>
            <a:ln w="12726" cap="flat" cmpd="sng" algn="ctr">
              <a:solidFill>
                <a:srgbClr val="42719b">
                  <a:alpha val="100000"/>
                </a:srgbClr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9274" name="TextBox 10254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0</a:t>
              </a:r>
              <a:r>
                <a:rPr kumimoji="0" lang="en-US" altLang="ko-KR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2</a:t>
              </a:r>
              <a:endParaRPr kumimoji="0" lang="en-US" altLang="ko-KR" sz="2400" b="1" i="0" u="none" strike="noStrike" kern="1200" cap="none" spc="0" normalizeH="0" baseline="0">
                <a:solidFill>
                  <a:srgbClr val="ff3300"/>
                </a:solidFill>
                <a:latin typeface="맑은 고딕"/>
                <a:ea typeface="맑은 고딕"/>
                <a:cs typeface="HNC_GO_B_HINT_G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57" grpId="0" animBg="1" autoUpdateAnimBg="0"/>
      <p:bldP spid="9262" grpId="1" animBg="1" autoUpdateAnimBg="0"/>
      <p:bldP spid="9263" grpId="2" animBg="1" autoUpdateAnimBg="0"/>
      <p:bldP spid="9264" grpId="3" animBg="1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TextBox 13315"/>
          <p:cNvSpPr txBox="1"/>
          <p:nvPr/>
        </p:nvSpPr>
        <p:spPr>
          <a:xfrm>
            <a:off x="0" y="-1507"/>
            <a:ext cx="12186584" cy="852277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3317" name="TextBox 13316"/>
          <p:cNvSpPr txBox="1"/>
          <p:nvPr/>
        </p:nvSpPr>
        <p:spPr>
          <a:xfrm>
            <a:off x="2366551" y="155563"/>
            <a:ext cx="6234538" cy="52373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개발 환경 및 역할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1332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3323" name="TextBox 10253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>
                <a:alpha val="100000"/>
              </a:srgbClr>
            </a:solidFill>
            <a:ln w="12726" cap="flat" cmpd="sng" algn="ctr">
              <a:solidFill>
                <a:srgbClr val="42719B">
                  <a:alpha val="100000"/>
                </a:srgbClr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324" name="TextBox 10254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0</a:t>
              </a:r>
              <a:r>
                <a:rPr kumimoji="0" lang="en-US" altLang="ko-KR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3</a:t>
              </a:r>
            </a:p>
          </p:txBody>
        </p:sp>
      </p:grpSp>
      <p:sp>
        <p:nvSpPr>
          <p:cNvPr id="13328" name="직사각형 5"/>
          <p:cNvSpPr/>
          <p:nvPr/>
        </p:nvSpPr>
        <p:spPr>
          <a:xfrm>
            <a:off x="4220590" y="4325837"/>
            <a:ext cx="3673377" cy="21608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13329" name="그룹 4"/>
          <p:cNvGrpSpPr/>
          <p:nvPr/>
        </p:nvGrpSpPr>
        <p:grpSpPr>
          <a:xfrm>
            <a:off x="4169268" y="1306566"/>
            <a:ext cx="1838001" cy="421498"/>
            <a:chOff x="3171035" y="1974289"/>
            <a:chExt cx="1692673" cy="353918"/>
          </a:xfrm>
        </p:grpSpPr>
        <p:sp>
          <p:nvSpPr>
            <p:cNvPr id="13330" name="직사각형 28"/>
            <p:cNvSpPr/>
            <p:nvPr/>
          </p:nvSpPr>
          <p:spPr>
            <a:xfrm>
              <a:off x="3171035" y="1974292"/>
              <a:ext cx="1692673" cy="3539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3331" name="TextBox 119"/>
            <p:cNvSpPr txBox="1"/>
            <p:nvPr/>
          </p:nvSpPr>
          <p:spPr>
            <a:xfrm>
              <a:off x="3245483" y="1974289"/>
              <a:ext cx="1539441" cy="2849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1700" b="1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애플리케이션</a:t>
              </a:r>
              <a:endParaRPr lang="ko-KR" altLang="en-US" sz="17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aphicFrame>
        <p:nvGraphicFramePr>
          <p:cNvPr id="13332" name="표 5"/>
          <p:cNvGraphicFramePr>
            <a:graphicFrameLocks noGrp="1"/>
          </p:cNvGraphicFramePr>
          <p:nvPr/>
        </p:nvGraphicFramePr>
        <p:xfrm>
          <a:off x="2333984" y="1836461"/>
          <a:ext cx="7144576" cy="2305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4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619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6865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개발 언어</a:t>
                      </a:r>
                      <a:endParaRPr lang="ko-KR" altLang="en-US" sz="1600" b="0" spc="-15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000000">
                        <a:alpha val="137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rgbClr val="F2F2F2"/>
                          </a:solidFill>
                          <a:latin typeface="+mj-ea"/>
                          <a:ea typeface="+mj-ea"/>
                        </a:rPr>
                        <a:t>Java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000000">
                        <a:alpha val="556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rgbClr val="F2F2F2"/>
                          </a:solidFill>
                          <a:latin typeface="+mj-ea"/>
                          <a:ea typeface="+mj-ea"/>
                        </a:rPr>
                        <a:t>C#</a:t>
                      </a:r>
                      <a:endParaRPr lang="en-US" altLang="ko-KR" sz="1600" b="0" spc="-150">
                        <a:solidFill>
                          <a:srgbClr val="F2F2F2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000000">
                        <a:alpha val="556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865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60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운영체제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000000">
                        <a:alpha val="137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rgbClr val="F2F2F2"/>
                          </a:solidFill>
                          <a:latin typeface="+mj-ea"/>
                          <a:ea typeface="+mj-ea"/>
                        </a:rPr>
                        <a:t>Android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000000">
                        <a:alpha val="556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rgbClr val="F2F2F2"/>
                          </a:solidFill>
                          <a:latin typeface="+mj-ea"/>
                          <a:ea typeface="+mj-ea"/>
                        </a:rPr>
                        <a:t>Unity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000000">
                        <a:alpha val="556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865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DB</a:t>
                      </a:r>
                      <a:r>
                        <a:rPr lang="ko-KR" altLang="en-US" sz="160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 서버</a:t>
                      </a:r>
                      <a:endParaRPr lang="ko-KR" altLang="en-US" sz="1600" spc="-15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000000">
                        <a:alpha val="13730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rgbClr val="F2F2F2"/>
                          </a:solidFill>
                          <a:latin typeface="+mj-ea"/>
                          <a:ea typeface="+mj-ea"/>
                        </a:rPr>
                        <a:t>SQLite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000000">
                        <a:alpha val="556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1" hangingPunct="1">
                        <a:buNone/>
                        <a:defRPr/>
                      </a:pPr>
                      <a:endParaRPr kumimoji="0" lang="ko-KR" altLang="en-US" sz="1800" b="0" i="0" u="none" strike="noStrike" kern="1200" cap="none" normalizeH="0" baseline="0">
                        <a:solidFill>
                          <a:srgbClr val="ED7D31"/>
                        </a:solidFill>
                        <a:latin typeface="Calibri"/>
                        <a:ea typeface="맑은 고딕"/>
                        <a:cs typeface="맑은 고딕"/>
                      </a:endParaRPr>
                    </a:p>
                  </a:txBody>
                  <a:tcPr anchor="ctr"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000000">
                        <a:alpha val="556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3333" name="그룹 2"/>
          <p:cNvGrpSpPr/>
          <p:nvPr/>
        </p:nvGrpSpPr>
        <p:grpSpPr>
          <a:xfrm>
            <a:off x="6970694" y="1311275"/>
            <a:ext cx="1838001" cy="421527"/>
            <a:chOff x="5803502" y="1972365"/>
            <a:chExt cx="1692673" cy="353943"/>
          </a:xfrm>
        </p:grpSpPr>
        <p:sp>
          <p:nvSpPr>
            <p:cNvPr id="13334" name="직사각형 17"/>
            <p:cNvSpPr/>
            <p:nvPr/>
          </p:nvSpPr>
          <p:spPr>
            <a:xfrm>
              <a:off x="5803502" y="1972366"/>
              <a:ext cx="1692673" cy="3539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3335" name="TextBox 18"/>
            <p:cNvSpPr txBox="1"/>
            <p:nvPr/>
          </p:nvSpPr>
          <p:spPr>
            <a:xfrm>
              <a:off x="5877951" y="1972365"/>
              <a:ext cx="1539444" cy="2889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700" b="1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AR</a:t>
              </a:r>
              <a:endParaRPr lang="ko-KR" altLang="en-US" sz="1700" b="1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3343" name="그룹 13342"/>
          <p:cNvGrpSpPr/>
          <p:nvPr/>
        </p:nvGrpSpPr>
        <p:grpSpPr>
          <a:xfrm>
            <a:off x="4552662" y="4469891"/>
            <a:ext cx="3005403" cy="1961489"/>
            <a:chOff x="4552662" y="4507991"/>
            <a:chExt cx="3005403" cy="1961489"/>
          </a:xfrm>
        </p:grpSpPr>
        <p:grpSp>
          <p:nvGrpSpPr>
            <p:cNvPr id="13336" name="그룹 7"/>
            <p:cNvGrpSpPr/>
            <p:nvPr/>
          </p:nvGrpSpPr>
          <p:grpSpPr>
            <a:xfrm>
              <a:off x="4552662" y="4542247"/>
              <a:ext cx="3005403" cy="1927233"/>
              <a:chOff x="2701919" y="4184963"/>
              <a:chExt cx="3532387" cy="2075553"/>
            </a:xfrm>
          </p:grpSpPr>
          <p:pic>
            <p:nvPicPr>
              <p:cNvPr id="13337" name="Picture 8" descr="C# - 나무위키"/>
              <p:cNvPicPr>
                <a:picLocks noChangeAspect="1" noChangeArrowheads="1"/>
              </p:cNvPicPr>
              <p:nvPr/>
            </p:nvPicPr>
            <p:blipFill rotWithShape="1">
              <a:blip r:embed="rId2"/>
              <a:srcRect/>
              <a:stretch>
                <a:fillRect/>
              </a:stretch>
            </p:blipFill>
            <p:spPr>
              <a:xfrm>
                <a:off x="3097211" y="5227828"/>
                <a:ext cx="834794" cy="897093"/>
              </a:xfrm>
              <a:prstGeom prst="rect">
                <a:avLst/>
              </a:prstGeom>
              <a:noFill/>
            </p:spPr>
          </p:pic>
          <p:pic>
            <p:nvPicPr>
              <p:cNvPr id="13339" name="Picture 14" descr="Unity 실시간 개발 플랫폼 | 3D, 2D VR 및 AR 엔진"/>
              <p:cNvPicPr>
                <a:picLocks noChangeAspect="1" noChangeArrowheads="1"/>
              </p:cNvPicPr>
              <p:nvPr/>
            </p:nvPicPr>
            <p:blipFill rotWithShape="1">
              <a:blip r:embed="rId3"/>
              <a:srcRect/>
              <a:stretch>
                <a:fillRect/>
              </a:stretch>
            </p:blipFill>
            <p:spPr>
              <a:xfrm>
                <a:off x="4301946" y="5154778"/>
                <a:ext cx="1932360" cy="1105739"/>
              </a:xfrm>
              <a:prstGeom prst="rect">
                <a:avLst/>
              </a:prstGeom>
              <a:noFill/>
            </p:spPr>
          </p:pic>
          <p:pic>
            <p:nvPicPr>
              <p:cNvPr id="13340" name="Picture 16" descr="SQLite - 위키백과, 우리 모두의 백과사전"/>
              <p:cNvPicPr>
                <a:picLocks noChangeAspect="1" noChangeArrowheads="1"/>
              </p:cNvPicPr>
              <p:nvPr/>
            </p:nvPicPr>
            <p:blipFill rotWithShape="1">
              <a:blip r:embed="rId4"/>
              <a:srcRect/>
              <a:stretch>
                <a:fillRect/>
              </a:stretch>
            </p:blipFill>
            <p:spPr>
              <a:xfrm>
                <a:off x="2701919" y="4184963"/>
                <a:ext cx="1439897" cy="682152"/>
              </a:xfrm>
              <a:prstGeom prst="rect">
                <a:avLst/>
              </a:prstGeom>
              <a:noFill/>
            </p:spPr>
          </p:pic>
        </p:grpSp>
        <p:pic>
          <p:nvPicPr>
            <p:cNvPr id="13342" name="그림 13341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6237346" y="4507991"/>
              <a:ext cx="1152432" cy="64536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TextBox 13315"/>
          <p:cNvSpPr txBox="1"/>
          <p:nvPr/>
        </p:nvSpPr>
        <p:spPr>
          <a:xfrm>
            <a:off x="0" y="-1507"/>
            <a:ext cx="12186584" cy="852277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3317" name="TextBox 13316"/>
          <p:cNvSpPr txBox="1"/>
          <p:nvPr/>
        </p:nvSpPr>
        <p:spPr>
          <a:xfrm>
            <a:off x="2366551" y="155563"/>
            <a:ext cx="6234538" cy="52373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개발 환경 및 역할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1332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3323" name="TextBox 10253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>
                <a:alpha val="100000"/>
              </a:srgbClr>
            </a:solidFill>
            <a:ln w="12726" cap="flat" cmpd="sng" algn="ctr">
              <a:solidFill>
                <a:srgbClr val="42719B">
                  <a:alpha val="100000"/>
                </a:srgbClr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324" name="TextBox 10254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0</a:t>
              </a:r>
              <a:r>
                <a:rPr kumimoji="0" lang="en-US" altLang="ko-KR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3</a:t>
              </a:r>
            </a:p>
          </p:txBody>
        </p:sp>
      </p:grpSp>
      <p:graphicFrame>
        <p:nvGraphicFramePr>
          <p:cNvPr id="13328" name="표 12"/>
          <p:cNvGraphicFramePr/>
          <p:nvPr>
            <p:extLst>
              <p:ext uri="{D42A27DB-BD31-4B8C-83A1-F6EECF244321}">
                <p14:modId xmlns:p14="http://schemas.microsoft.com/office/powerpoint/2010/main" val="610084326"/>
              </p:ext>
            </p:extLst>
          </p:nvPr>
        </p:nvGraphicFramePr>
        <p:xfrm>
          <a:off x="1339385" y="974849"/>
          <a:ext cx="9288313" cy="5426071"/>
        </p:xfrm>
        <a:graphic>
          <a:graphicData uri="http://schemas.openxmlformats.org/drawingml/2006/table">
            <a:tbl>
              <a:tblPr firstRow="1" bandRow="1"/>
              <a:tblGrid>
                <a:gridCol w="12692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90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7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21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715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2000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구성원</a:t>
                      </a:r>
                      <a:endParaRPr lang="ko-KR" altLang="en-US" sz="2000" b="0" spc="-150" dirty="0">
                        <a:solidFill>
                          <a:schemeClr val="dk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1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2000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역할</a:t>
                      </a:r>
                      <a:endParaRPr lang="ko-KR" altLang="en-US" sz="2000" b="0" spc="-150" dirty="0">
                        <a:solidFill>
                          <a:schemeClr val="dk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1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2000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사용 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1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2000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비고</a:t>
                      </a:r>
                      <a:endParaRPr lang="ko-KR" altLang="en-US" sz="2000" b="0" spc="-150" dirty="0">
                        <a:solidFill>
                          <a:schemeClr val="dk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14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8472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900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김영웅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1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애플리케이션 세부 페이지 기능 구현 및</a:t>
                      </a:r>
                      <a:endParaRPr lang="en-US" altLang="ko-KR" b="0" spc="-150" dirty="0">
                        <a:ln w="9525">
                          <a:solidFill>
                            <a:schemeClr val="tx1">
                              <a:lumMod val="75000"/>
                              <a:lumOff val="25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데이터베이스 구축</a:t>
                      </a:r>
                      <a:endParaRPr lang="ko-KR" altLang="en-US" b="0" spc="-150" dirty="0">
                        <a:solidFill>
                          <a:schemeClr val="lt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Android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kern="120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SQLite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8472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900" b="0" spc="-150" dirty="0" err="1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송원갑</a:t>
                      </a:r>
                      <a:endParaRPr lang="ko-KR" altLang="en-US" sz="1900" b="0" spc="-150" dirty="0">
                        <a:ln w="9525">
                          <a:solidFill>
                            <a:schemeClr val="tx1">
                              <a:lumMod val="75000"/>
                              <a:lumOff val="25000"/>
                              <a:alpha val="0"/>
                            </a:schemeClr>
                          </a:solidFill>
                        </a:ln>
                        <a:solidFill>
                          <a:schemeClr val="dk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1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Unity </a:t>
                      </a:r>
                      <a:r>
                        <a:rPr lang="ko-KR" altLang="en-US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환경 개발 및 </a:t>
                      </a:r>
                      <a:r>
                        <a:rPr lang="en-US" altLang="ko-KR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AR</a:t>
                      </a:r>
                      <a:r>
                        <a:rPr lang="ko-KR" altLang="en-US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 모델링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Unity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Unity AR Foundation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472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9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윤형석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1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애플리케이션 </a:t>
                      </a:r>
                      <a:r>
                        <a:rPr lang="en-US" altLang="ko-KR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UI</a:t>
                      </a:r>
                      <a:r>
                        <a:rPr lang="ko-KR" altLang="en-US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 디자인 및 </a:t>
                      </a:r>
                      <a:endParaRPr lang="en-US" altLang="ko-KR" b="0" spc="-150" dirty="0">
                        <a:ln w="9525">
                          <a:solidFill>
                            <a:schemeClr val="tx1">
                              <a:lumMod val="75000"/>
                              <a:lumOff val="25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Fragment Page </a:t>
                      </a:r>
                      <a:r>
                        <a:rPr lang="ko-KR" altLang="en-US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구현 </a:t>
                      </a:r>
                      <a:r>
                        <a:rPr lang="en-US" altLang="ko-KR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800" b="0" kern="120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데이터베이스 구축</a:t>
                      </a:r>
                      <a:endParaRPr lang="ko-KR" altLang="en-US" sz="1800" b="0" kern="1200" spc="-150" dirty="0">
                        <a:solidFill>
                          <a:schemeClr val="lt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Android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SQLite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472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900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이재원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1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800" b="0" kern="120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Unity </a:t>
                      </a:r>
                      <a:r>
                        <a:rPr lang="ko-KR" altLang="en-US" sz="1800" b="0" kern="120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환경 개발 및 </a:t>
                      </a:r>
                      <a:r>
                        <a:rPr lang="en-US" altLang="ko-KR" sz="1800" b="0" kern="120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AR</a:t>
                      </a:r>
                      <a:r>
                        <a:rPr lang="ko-KR" altLang="en-US" sz="1800" b="0" kern="120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모델링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Unity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spc="-150" dirty="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Unity AR Foundation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dk1">
                        <a:alpha val="5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TextBox 13315"/>
          <p:cNvSpPr txBox="1"/>
          <p:nvPr/>
        </p:nvSpPr>
        <p:spPr>
          <a:xfrm>
            <a:off x="0" y="-1507"/>
            <a:ext cx="12186584" cy="852277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3317" name="TextBox 13316"/>
          <p:cNvSpPr txBox="1"/>
          <p:nvPr/>
        </p:nvSpPr>
        <p:spPr>
          <a:xfrm>
            <a:off x="2366551" y="155563"/>
            <a:ext cx="6234538" cy="52373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진행 사항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1332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3323" name="TextBox 10253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>
                <a:alpha val="100000"/>
              </a:srgbClr>
            </a:solidFill>
            <a:ln w="12726" cap="flat" cmpd="sng" algn="ctr">
              <a:solidFill>
                <a:srgbClr val="42719B">
                  <a:alpha val="100000"/>
                </a:srgbClr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324" name="TextBox 10254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0</a:t>
              </a:r>
              <a:r>
                <a:rPr kumimoji="0" lang="en-US" altLang="ko-KR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4</a:t>
              </a:r>
            </a:p>
          </p:txBody>
        </p:sp>
      </p:grpSp>
      <p:pic>
        <p:nvPicPr>
          <p:cNvPr id="13329" name="그림 1332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96401" y="989924"/>
            <a:ext cx="3155081" cy="5462795"/>
          </a:xfrm>
          <a:prstGeom prst="rect">
            <a:avLst/>
          </a:prstGeom>
        </p:spPr>
      </p:pic>
      <p:pic>
        <p:nvPicPr>
          <p:cNvPr id="13330" name="그림 1332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726085" y="1011416"/>
            <a:ext cx="3159503" cy="5397896"/>
          </a:xfrm>
          <a:prstGeom prst="rect">
            <a:avLst/>
          </a:prstGeom>
        </p:spPr>
      </p:pic>
      <p:sp>
        <p:nvSpPr>
          <p:cNvPr id="13336" name="TextBox 13"/>
          <p:cNvSpPr txBox="1"/>
          <p:nvPr/>
        </p:nvSpPr>
        <p:spPr>
          <a:xfrm>
            <a:off x="7169482" y="2129513"/>
            <a:ext cx="4748472" cy="57245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①   탭 네비게이션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UI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를 통해 페이지 간 이동 구현</a:t>
            </a:r>
            <a:endParaRPr lang="ko-KR" altLang="en-US" b="0" spc="-150">
              <a:ln w="9525">
                <a:solidFill>
                  <a:srgbClr val="404040"/>
                </a:solidFill>
              </a:ln>
              <a:solidFill>
                <a:schemeClr val="tx1"/>
              </a:solidFill>
              <a:latin typeface="KoPub돋움체 Bold"/>
              <a:ea typeface="KoPub돋움체 Bold"/>
            </a:endParaRPr>
          </a:p>
        </p:txBody>
      </p:sp>
      <p:sp>
        <p:nvSpPr>
          <p:cNvPr id="13337" name="TextBox 17"/>
          <p:cNvSpPr txBox="1"/>
          <p:nvPr/>
        </p:nvSpPr>
        <p:spPr>
          <a:xfrm>
            <a:off x="7160066" y="1357622"/>
            <a:ext cx="5430998" cy="50339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400" b="0" i="0" u="none" strike="noStrike" kern="1200" cap="none" spc="-150" normalizeH="0" baseline="0">
                <a:ln w="9525"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KoPub돋움체 Bold"/>
                <a:ea typeface="KoPub돋움체 Bold"/>
              </a:rPr>
              <a:t>진행 사항</a:t>
            </a:r>
          </a:p>
        </p:txBody>
      </p:sp>
      <p:sp>
        <p:nvSpPr>
          <p:cNvPr id="13338" name="TextBox 18"/>
          <p:cNvSpPr txBox="1"/>
          <p:nvPr/>
        </p:nvSpPr>
        <p:spPr>
          <a:xfrm>
            <a:off x="7178823" y="2773179"/>
            <a:ext cx="4707665" cy="74751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②   메인 페이지 및 추천가구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,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 핫 딜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UI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 구현</a:t>
            </a:r>
          </a:p>
        </p:txBody>
      </p:sp>
      <p:cxnSp>
        <p:nvCxnSpPr>
          <p:cNvPr id="13339" name="직선 연결선 4"/>
          <p:cNvCxnSpPr/>
          <p:nvPr/>
        </p:nvCxnSpPr>
        <p:spPr>
          <a:xfrm>
            <a:off x="7223715" y="2031105"/>
            <a:ext cx="4630673" cy="0"/>
          </a:xfrm>
          <a:prstGeom prst="line">
            <a:avLst/>
          </a:prstGeom>
          <a:noFill/>
          <a:ln w="1270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sp>
        <p:nvSpPr>
          <p:cNvPr id="13340" name="TextBox 18"/>
          <p:cNvSpPr txBox="1"/>
          <p:nvPr/>
        </p:nvSpPr>
        <p:spPr>
          <a:xfrm>
            <a:off x="7178823" y="3449454"/>
            <a:ext cx="4707665" cy="74751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③   검색 페이지 및 제품 찾아보기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UI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 구현</a:t>
            </a:r>
            <a:endParaRPr lang="ko-KR" altLang="en-US" b="0" spc="-150">
              <a:ln w="9525">
                <a:solidFill>
                  <a:srgbClr val="404040"/>
                </a:solidFill>
              </a:ln>
              <a:solidFill>
                <a:schemeClr val="tx1"/>
              </a:solidFill>
              <a:latin typeface="KoPub돋움체 Bold"/>
              <a:ea typeface="KoPub돋움체 Bold"/>
            </a:endParaRPr>
          </a:p>
        </p:txBody>
      </p:sp>
      <p:sp>
        <p:nvSpPr>
          <p:cNvPr id="13341" name="TextBox 18"/>
          <p:cNvSpPr txBox="1"/>
          <p:nvPr/>
        </p:nvSpPr>
        <p:spPr>
          <a:xfrm>
            <a:off x="7178823" y="4078104"/>
            <a:ext cx="4707665" cy="74751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④   회원 페이지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UI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 구현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TextBox 13315"/>
          <p:cNvSpPr txBox="1"/>
          <p:nvPr/>
        </p:nvSpPr>
        <p:spPr>
          <a:xfrm>
            <a:off x="0" y="-1507"/>
            <a:ext cx="12186584" cy="852277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3317" name="TextBox 13316"/>
          <p:cNvSpPr txBox="1"/>
          <p:nvPr/>
        </p:nvSpPr>
        <p:spPr>
          <a:xfrm>
            <a:off x="2366551" y="155563"/>
            <a:ext cx="6234538" cy="52373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변경 사항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1332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3323" name="TextBox 10253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>
                <a:alpha val="100000"/>
              </a:srgbClr>
            </a:solidFill>
            <a:ln w="12726" cap="flat" cmpd="sng" algn="ctr">
              <a:solidFill>
                <a:srgbClr val="42719B">
                  <a:alpha val="100000"/>
                </a:srgbClr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324" name="TextBox 10254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0</a:t>
              </a:r>
              <a:r>
                <a:rPr kumimoji="0" lang="en-US" altLang="ko-KR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5</a:t>
              </a:r>
            </a:p>
          </p:txBody>
        </p:sp>
      </p:grpSp>
      <p:sp>
        <p:nvSpPr>
          <p:cNvPr id="13336" name="TextBox 13"/>
          <p:cNvSpPr txBox="1"/>
          <p:nvPr/>
        </p:nvSpPr>
        <p:spPr>
          <a:xfrm>
            <a:off x="6597482" y="2129513"/>
            <a:ext cx="5474051" cy="57245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①  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iOS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 개발의 한계로 인한 애플리케이션 개발환경 변경</a:t>
            </a:r>
          </a:p>
        </p:txBody>
      </p:sp>
      <p:sp>
        <p:nvSpPr>
          <p:cNvPr id="13337" name="TextBox 17"/>
          <p:cNvSpPr txBox="1"/>
          <p:nvPr/>
        </p:nvSpPr>
        <p:spPr>
          <a:xfrm>
            <a:off x="7160066" y="1357622"/>
            <a:ext cx="5430998" cy="50339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400" b="0" i="0" u="none" strike="noStrike" kern="1200" cap="none" spc="-150" normalizeH="0" baseline="0">
                <a:ln w="9525"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KoPub돋움체 Bold"/>
                <a:ea typeface="KoPub돋움체 Bold"/>
              </a:rPr>
              <a:t>변경 사항</a:t>
            </a:r>
          </a:p>
        </p:txBody>
      </p:sp>
      <p:sp>
        <p:nvSpPr>
          <p:cNvPr id="13338" name="TextBox 18"/>
          <p:cNvSpPr txBox="1"/>
          <p:nvPr/>
        </p:nvSpPr>
        <p:spPr>
          <a:xfrm>
            <a:off x="6597482" y="2773179"/>
            <a:ext cx="5402024" cy="101454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D70909"/>
                </a:solidFill>
                <a:latin typeface="KoPub돋움체 Bold"/>
                <a:ea typeface="KoPub돋움체 Bold"/>
              </a:rPr>
              <a:t>iOS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D70909"/>
                </a:solidFill>
                <a:latin typeface="KoPub돋움체 Bold"/>
                <a:ea typeface="KoPub돋움체 Bold"/>
              </a:rPr>
              <a:t> 개발의 한계로 인해 기존의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D70909"/>
                </a:solidFill>
                <a:latin typeface="KoPub돋움체 Bold"/>
                <a:ea typeface="KoPub돋움체 Bold"/>
              </a:rPr>
              <a:t>React Native 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D70909"/>
                </a:solidFill>
                <a:latin typeface="KoPub돋움체 Bold"/>
                <a:ea typeface="KoPub돋움체 Bold"/>
              </a:rPr>
              <a:t>프레임 워크가 아닌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D70909"/>
                </a:solidFill>
                <a:latin typeface="KoPub돋움체 Bold"/>
                <a:ea typeface="KoPub돋움체 Bold"/>
              </a:rPr>
              <a:t>Android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D70909"/>
                </a:solidFill>
                <a:latin typeface="KoPub돋움체 Bold"/>
                <a:ea typeface="KoPub돋움체 Bold"/>
              </a:rPr>
              <a:t>를 중점으로 개발</a:t>
            </a:r>
          </a:p>
        </p:txBody>
      </p:sp>
      <p:cxnSp>
        <p:nvCxnSpPr>
          <p:cNvPr id="13339" name="직선 연결선 4"/>
          <p:cNvCxnSpPr/>
          <p:nvPr/>
        </p:nvCxnSpPr>
        <p:spPr>
          <a:xfrm>
            <a:off x="6880816" y="2031105"/>
            <a:ext cx="4850051" cy="0"/>
          </a:xfrm>
          <a:prstGeom prst="line">
            <a:avLst/>
          </a:prstGeom>
          <a:noFill/>
          <a:ln w="1270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sp>
        <p:nvSpPr>
          <p:cNvPr id="13340" name="TextBox 18"/>
          <p:cNvSpPr txBox="1"/>
          <p:nvPr/>
        </p:nvSpPr>
        <p:spPr>
          <a:xfrm>
            <a:off x="6597481" y="3820929"/>
            <a:ext cx="5174706" cy="61503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②   개발환경 변경에 따라 역할도 변경</a:t>
            </a:r>
          </a:p>
        </p:txBody>
      </p:sp>
      <p:sp>
        <p:nvSpPr>
          <p:cNvPr id="13341" name="TextBox 18"/>
          <p:cNvSpPr txBox="1"/>
          <p:nvPr/>
        </p:nvSpPr>
        <p:spPr>
          <a:xfrm>
            <a:off x="6597482" y="4449579"/>
            <a:ext cx="5402024" cy="13548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D70909"/>
                </a:solidFill>
                <a:latin typeface="KoPub돋움체 Bold"/>
                <a:ea typeface="KoPub돋움체 Bold"/>
              </a:rPr>
              <a:t>기존의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D70909"/>
                </a:solidFill>
                <a:latin typeface="KoPub돋움체 Bold"/>
                <a:ea typeface="KoPub돋움체 Bold"/>
              </a:rPr>
              <a:t>React Native 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D70909"/>
                </a:solidFill>
                <a:latin typeface="KoPub돋움체 Bold"/>
                <a:ea typeface="KoPub돋움체 Bold"/>
              </a:rPr>
              <a:t>프레임 워크가 아닌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D70909"/>
                </a:solidFill>
                <a:latin typeface="KoPub돋움체 Bold"/>
                <a:ea typeface="KoPub돋움체 Bold"/>
              </a:rPr>
              <a:t>Android </a:t>
            </a:r>
            <a:endParaRPr lang="ko-KR" altLang="en-US" b="0" spc="-150">
              <a:ln w="9525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D70909"/>
              </a:solidFill>
              <a:latin typeface="KoPub돋움체 Bold"/>
              <a:ea typeface="KoPub돋움체 Bold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D70909"/>
                </a:solidFill>
                <a:latin typeface="KoPub돋움체 Bold"/>
                <a:ea typeface="KoPub돋움체 Bold"/>
              </a:rPr>
              <a:t>운영체제를 중점으로 개발함에 따라 구성원 역할 변경</a:t>
            </a:r>
          </a:p>
        </p:txBody>
      </p:sp>
      <p:pic>
        <p:nvPicPr>
          <p:cNvPr id="13347" name="그림 1334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308841" y="1625639"/>
            <a:ext cx="3943350" cy="1466850"/>
          </a:xfrm>
          <a:prstGeom prst="rect">
            <a:avLst/>
          </a:prstGeom>
        </p:spPr>
      </p:pic>
      <p:pic>
        <p:nvPicPr>
          <p:cNvPr id="13348" name="그림 1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 rot="5346163">
            <a:off x="2922273" y="3276505"/>
            <a:ext cx="645063" cy="645063"/>
          </a:xfrm>
          <a:prstGeom prst="rect">
            <a:avLst/>
          </a:prstGeom>
        </p:spPr>
      </p:pic>
      <p:pic>
        <p:nvPicPr>
          <p:cNvPr id="13349" name="그림 1334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258222" y="4070027"/>
            <a:ext cx="4057650" cy="1533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630491" y="3427585"/>
            <a:ext cx="1831240" cy="998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Q &amp; A</a:t>
            </a: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445433" y="4744257"/>
            <a:ext cx="5721602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702820" y="3388681"/>
            <a:ext cx="3929944" cy="99835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감사합니다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ea typeface="바탕"/>
              </a:rPr>
              <a:t>.</a:t>
            </a:r>
            <a:endParaRPr kumimoji="1" lang="ko-KR" altLang="en-US" sz="4000" b="0" i="0">
              <a:solidFill>
                <a:srgbClr val="FFFFFF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445725" y="4744154"/>
            <a:ext cx="5721909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TextBox 1024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0245" name="TextBox 1024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개요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(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동기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)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sp>
        <p:nvSpPr>
          <p:cNvPr id="10246" name="TextBox 10245"/>
          <p:cNvSpPr txBox="1"/>
          <p:nvPr/>
        </p:nvSpPr>
        <p:spPr>
          <a:xfrm>
            <a:off x="991934" y="498724"/>
            <a:ext cx="1103061" cy="352357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0247" name="TextBox 10246"/>
          <p:cNvSpPr txBox="1"/>
          <p:nvPr/>
        </p:nvSpPr>
        <p:spPr>
          <a:xfrm>
            <a:off x="2864736" y="2122369"/>
            <a:ext cx="12187548" cy="45706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0248" name="TextBox 10247"/>
          <p:cNvSpPr txBox="1"/>
          <p:nvPr/>
        </p:nvSpPr>
        <p:spPr>
          <a:xfrm>
            <a:off x="676136" y="851081"/>
            <a:ext cx="16896508" cy="66971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pic>
        <p:nvPicPr>
          <p:cNvPr id="10249" name="그림 10248" descr="EMB00005e441221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282546" y="1609665"/>
            <a:ext cx="4734398" cy="404721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</p:pic>
      <p:sp>
        <p:nvSpPr>
          <p:cNvPr id="10250" name="TextBox 10249"/>
          <p:cNvSpPr txBox="1"/>
          <p:nvPr/>
        </p:nvSpPr>
        <p:spPr>
          <a:xfrm>
            <a:off x="5415293" y="1577954"/>
            <a:ext cx="6372288" cy="379008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최근 COVID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-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19가 확산됨에 따라 다양한 일들을 언택트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(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Untact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)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로 진행하는 경우가 많다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.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최근 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‘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사람인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’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에서 조사한 설문조사에 따르면 언택트 소비가 71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.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1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%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로 크게 증가했고 증가한 원인 중 COVID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-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19의 확산이 가장 많았다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.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이에 따라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인테리어 매장에 가지 않아도 다양한 소품들을 온라인으로 구매할 수 있고 해당 소품들을 증강현실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(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AR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)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이미지 트래킹 기능을 이용하여 간단하게 자신의 방에 직접 인테리어 해볼 수 있는 기능이 있으면 좋겠다는 생각이 들었다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.</a:t>
            </a:r>
            <a:endParaRPr kumimoji="1" lang="ko-KR" altLang="en-US" sz="18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0251" name="TextBox 10250"/>
          <p:cNvSpPr txBox="1"/>
          <p:nvPr/>
        </p:nvSpPr>
        <p:spPr>
          <a:xfrm>
            <a:off x="11413011" y="5133117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6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”</a:t>
            </a:r>
            <a:endParaRPr kumimoji="1" lang="ko-KR" altLang="en-US" sz="26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0252" name="TextBox 10251"/>
          <p:cNvSpPr txBox="1"/>
          <p:nvPr/>
        </p:nvSpPr>
        <p:spPr>
          <a:xfrm>
            <a:off x="5075605" y="1577954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6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26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grpSp>
        <p:nvGrpSpPr>
          <p:cNvPr id="11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2" name="TextBox 11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</a:t>
              </a:r>
              <a:r>
                <a:rPr kumimoji="0" lang="en-US" altLang="ko-KR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4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TextBox 11267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1269" name="TextBox 11268"/>
          <p:cNvSpPr txBox="1"/>
          <p:nvPr/>
        </p:nvSpPr>
        <p:spPr>
          <a:xfrm>
            <a:off x="2366424" y="155911"/>
            <a:ext cx="6234203" cy="5174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개요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sp>
        <p:nvSpPr>
          <p:cNvPr id="11270" name="TextBox 11269"/>
          <p:cNvSpPr txBox="1"/>
          <p:nvPr/>
        </p:nvSpPr>
        <p:spPr>
          <a:xfrm>
            <a:off x="2864736" y="2122369"/>
            <a:ext cx="12187548" cy="45706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pic>
        <p:nvPicPr>
          <p:cNvPr id="11271" name="그림 11270" descr="EMB00005e44121f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465645" y="1705843"/>
            <a:ext cx="4756971" cy="394772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  <a:effectLst>
            <a:softEdge rad="0"/>
          </a:effectLst>
        </p:spPr>
      </p:pic>
      <p:sp>
        <p:nvSpPr>
          <p:cNvPr id="11272" name="TextBox 11271"/>
          <p:cNvSpPr txBox="1"/>
          <p:nvPr/>
        </p:nvSpPr>
        <p:spPr>
          <a:xfrm>
            <a:off x="5739017" y="1684280"/>
            <a:ext cx="5981922" cy="379008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인테리어 소품 사진을 인쇄하고 AR Foundation의 이미지 트랙킹 기능을 활용하여 해당 사진 위에 AR 모델링이 나오게 한다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.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자신이 구입할 소품을 자신의 공간에 직접 배치해 볼 수 있게 하는 것에 중점을 둔다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.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800" b="0" i="0" baseline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개발 엔진으로는 3D 및 2D 비디오 게임의 개발 환경을 제공하는 Unity를 사용하고 어플리케이션 개발 엔진으로 React Native를 사용한다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.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스크립트 언어로는 C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#,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Java Script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C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++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등의 개발언어를 사용한다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.</a:t>
            </a:r>
            <a:endParaRPr kumimoji="1" lang="ko-KR" altLang="en-US" sz="18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1273" name="TextBox 11272"/>
          <p:cNvSpPr txBox="1"/>
          <p:nvPr/>
        </p:nvSpPr>
        <p:spPr>
          <a:xfrm>
            <a:off x="5483526" y="1477611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6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26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1274" name="TextBox 11273"/>
          <p:cNvSpPr txBox="1"/>
          <p:nvPr/>
        </p:nvSpPr>
        <p:spPr>
          <a:xfrm>
            <a:off x="11413011" y="5235558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6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”</a:t>
            </a:r>
            <a:endParaRPr kumimoji="1" lang="ko-KR" altLang="en-US" sz="26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grpSp>
        <p:nvGrpSpPr>
          <p:cNvPr id="9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0" name="TextBox 9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</a:t>
              </a:r>
              <a:r>
                <a:rPr kumimoji="0" lang="en-US" altLang="ko-KR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4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084968" y="3427585"/>
            <a:ext cx="6554105" cy="998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indent="0">
              <a:lnSpc>
                <a:spcPct val="150000"/>
              </a:lnSpc>
              <a:buNone/>
              <a:defRPr/>
            </a:pPr>
            <a:r>
              <a:rPr kumimoji="1" lang="en-US" altLang="ko-KR" sz="400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3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월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3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주차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(</a:t>
            </a:r>
            <a:r>
              <a:rPr kumimoji="1" lang="en-US" altLang="ko-KR" sz="400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03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/8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~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03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/14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)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endParaRPr kumimoji="1" lang="ko-KR" altLang="en-US" sz="4000" b="0" i="0" baseline="0">
              <a:solidFill>
                <a:srgbClr val="ffffff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373061" y="4507932"/>
            <a:ext cx="5721602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2" name="TextBox 12291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2293" name="TextBox 12292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개요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(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기대 효과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)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sp>
        <p:nvSpPr>
          <p:cNvPr id="12294" name="TextBox 12293"/>
          <p:cNvSpPr txBox="1"/>
          <p:nvPr/>
        </p:nvSpPr>
        <p:spPr>
          <a:xfrm>
            <a:off x="2864736" y="2122369"/>
            <a:ext cx="12187548" cy="45706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2295" name="TextBox 12294"/>
          <p:cNvSpPr txBox="1"/>
          <p:nvPr/>
        </p:nvSpPr>
        <p:spPr>
          <a:xfrm>
            <a:off x="763431" y="4274466"/>
            <a:ext cx="10659124" cy="214104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인테리어 용품들을 살 때 직접 가지 않고 비대면으로 구입을 할 수 있으며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용품들이 집안에 어울릴지 고민하지 않고 증강현실을 이용해 직접 확인할 수 있다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.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800" b="0" i="0" baseline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또한 어디에 배치하면 최적의 장소일지 알 수 있으며 최적의 공간 활용을 할 수 있게 된다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.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이를 통해 홈 인테리어의 배치를 효율적이며 집 안과 어울리도록 할 수 있고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latin typeface="KoPub바탕체 Medium"/>
                <a:ea typeface="KoPub바탕체 Medium"/>
              </a:rPr>
              <a:t> 가구를 사는 게 더욱 간편해진다</a:t>
            </a:r>
            <a:r>
              <a:rPr kumimoji="1" lang="ko-KR" altLang="en-US" sz="18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.</a:t>
            </a:r>
            <a:endParaRPr kumimoji="1" lang="ko-KR" altLang="en-US" sz="18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2296" name="TextBox 12295"/>
          <p:cNvSpPr txBox="1"/>
          <p:nvPr/>
        </p:nvSpPr>
        <p:spPr>
          <a:xfrm>
            <a:off x="5607295" y="1638289"/>
            <a:ext cx="1012586" cy="56819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32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32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2297" name="TextBox 12296"/>
          <p:cNvSpPr txBox="1"/>
          <p:nvPr/>
        </p:nvSpPr>
        <p:spPr>
          <a:xfrm>
            <a:off x="11343186" y="6110763"/>
            <a:ext cx="774537" cy="5222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6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”</a:t>
            </a:r>
            <a:endParaRPr kumimoji="1" lang="ko-KR" altLang="en-US" sz="26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pic>
        <p:nvPicPr>
          <p:cNvPr id="12301" name="그림 12300" descr="AR 증강현실로 이케아 가구 배치해보기 (IKEA Place) : 네이버 블로그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3590101" y="1354193"/>
            <a:ext cx="4723248" cy="257589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</p:pic>
      <p:sp>
        <p:nvSpPr>
          <p:cNvPr id="12302" name="TextBox 12301"/>
          <p:cNvSpPr txBox="1"/>
          <p:nvPr/>
        </p:nvSpPr>
        <p:spPr>
          <a:xfrm>
            <a:off x="455501" y="4103059"/>
            <a:ext cx="1014149" cy="51265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6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26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grpSp>
        <p:nvGrpSpPr>
          <p:cNvPr id="10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1" name="TextBox 10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</a:t>
              </a:r>
              <a:r>
                <a:rPr kumimoji="0" lang="en-US" altLang="ko-KR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4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TextBox 9219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9221" name="TextBox 9220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프로젝트 진행 일정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aphicFrame>
        <p:nvGraphicFramePr>
          <p:cNvPr id="9225" name="표 9224"/>
          <p:cNvGraphicFramePr/>
          <p:nvPr/>
        </p:nvGraphicFramePr>
        <p:xfrm>
          <a:off x="3809117" y="1174806"/>
          <a:ext cx="7688112" cy="492004"/>
        </p:xfrm>
        <a:graphic>
          <a:graphicData uri="http://schemas.openxmlformats.org/drawingml/2006/table">
            <a:tbl>
              <a:tblPr firstRow="1" bandRow="1"/>
              <a:tblGrid>
                <a:gridCol w="1922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2004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9월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10월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11월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12월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257" name="사각형: 둥근 모서리 9256"/>
          <p:cNvSpPr/>
          <p:nvPr/>
        </p:nvSpPr>
        <p:spPr>
          <a:xfrm>
            <a:off x="3967798" y="2222333"/>
            <a:ext cx="3707535" cy="450757"/>
          </a:xfrm>
          <a:prstGeom prst="roundRect">
            <a:avLst>
              <a:gd name="adj" fmla="val 48958"/>
            </a:avLst>
          </a:prstGeom>
          <a:solidFill>
            <a:srgbClr val="92D050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9258" name="TextBox 9257"/>
          <p:cNvSpPr txBox="1"/>
          <p:nvPr/>
        </p:nvSpPr>
        <p:spPr>
          <a:xfrm>
            <a:off x="0" y="1858868"/>
            <a:ext cx="3707535" cy="90944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전체적인 개요 작성 및 각 업무분담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ea typeface="바탕"/>
              </a:rPr>
              <a:t>,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아이디어 구상 및 도출</a:t>
            </a:r>
            <a:endParaRPr kumimoji="1" lang="ko-KR" altLang="en-US" sz="1800" b="0" i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9259" name="TextBox 9258"/>
          <p:cNvSpPr txBox="1"/>
          <p:nvPr/>
        </p:nvSpPr>
        <p:spPr>
          <a:xfrm>
            <a:off x="99963" y="3093653"/>
            <a:ext cx="3709154" cy="90307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애플리케이션 기능 및 UI 자료 조사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AR 기능 자료조사</a:t>
            </a:r>
            <a:endParaRPr kumimoji="1" lang="ko-KR" altLang="en-US" sz="1800" b="0" i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9260" name="TextBox 9259"/>
          <p:cNvSpPr txBox="1"/>
          <p:nvPr/>
        </p:nvSpPr>
        <p:spPr>
          <a:xfrm>
            <a:off x="-20594" y="4326876"/>
            <a:ext cx="3707479" cy="90782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애플리케이션 UI 설계</a:t>
            </a:r>
          </a:p>
        </p:txBody>
      </p:sp>
      <p:sp>
        <p:nvSpPr>
          <p:cNvPr id="9263" name="사각형: 둥근 모서리 9262"/>
          <p:cNvSpPr/>
          <p:nvPr/>
        </p:nvSpPr>
        <p:spPr>
          <a:xfrm>
            <a:off x="3967798" y="3307925"/>
            <a:ext cx="7239136" cy="452320"/>
          </a:xfrm>
          <a:prstGeom prst="roundRect">
            <a:avLst>
              <a:gd name="adj" fmla="val 50000"/>
            </a:avLst>
          </a:prstGeom>
          <a:solidFill>
            <a:srgbClr val="FF5050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9264" name="사각형: 둥근 모서리 9263"/>
          <p:cNvSpPr/>
          <p:nvPr/>
        </p:nvSpPr>
        <p:spPr>
          <a:xfrm>
            <a:off x="7676896" y="4542711"/>
            <a:ext cx="3530037" cy="450757"/>
          </a:xfrm>
          <a:prstGeom prst="roundRect">
            <a:avLst>
              <a:gd name="adj" fmla="val 48958"/>
            </a:avLst>
          </a:prstGeom>
          <a:solidFill>
            <a:srgbClr val="F47C30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cxnSp>
        <p:nvCxnSpPr>
          <p:cNvPr id="9269" name="직선 연결선 9268"/>
          <p:cNvCxnSpPr/>
          <p:nvPr/>
        </p:nvCxnSpPr>
        <p:spPr>
          <a:xfrm>
            <a:off x="326961" y="2934972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cxnSp>
        <p:nvCxnSpPr>
          <p:cNvPr id="9270" name="직선 연결선 9269"/>
          <p:cNvCxnSpPr/>
          <p:nvPr/>
        </p:nvCxnSpPr>
        <p:spPr>
          <a:xfrm>
            <a:off x="257137" y="4153850"/>
            <a:ext cx="10949526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cxnSp>
        <p:nvCxnSpPr>
          <p:cNvPr id="9271" name="직선 연결선 9270"/>
          <p:cNvCxnSpPr/>
          <p:nvPr/>
        </p:nvCxnSpPr>
        <p:spPr>
          <a:xfrm>
            <a:off x="257137" y="5372784"/>
            <a:ext cx="10949526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grpSp>
        <p:nvGrpSpPr>
          <p:cNvPr id="17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8" name="TextBox 17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</a:t>
              </a:r>
              <a:r>
                <a:rPr kumimoji="0" lang="en-US" altLang="ko-KR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4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57" grpId="0" animBg="1" autoUpdateAnimBg="0"/>
      <p:bldP spid="9263" grpId="1" animBg="1" autoUpdateAnimBg="0"/>
      <p:bldP spid="9264" grpId="2" animBg="1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TextBox 13315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3317" name="TextBox 13316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각 인원별 업무분담표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aphicFrame>
        <p:nvGraphicFramePr>
          <p:cNvPr id="13321" name="표 13320"/>
          <p:cNvGraphicFramePr/>
          <p:nvPr/>
        </p:nvGraphicFramePr>
        <p:xfrm>
          <a:off x="1475961" y="1338914"/>
          <a:ext cx="9234658" cy="4819916"/>
        </p:xfrm>
        <a:graphic>
          <a:graphicData uri="http://schemas.openxmlformats.org/drawingml/2006/table">
            <a:tbl>
              <a:tblPr firstRow="1" bandRow="1"/>
              <a:tblGrid>
                <a:gridCol w="12614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492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56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483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0396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0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담당자</a:t>
                      </a:r>
                      <a:endParaRPr kumimoji="0" lang="ko-KR" altLang="en-US" sz="2000" b="1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0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구분</a:t>
                      </a:r>
                      <a:endParaRPr kumimoji="0" lang="ko-KR" altLang="en-US" sz="2000" b="1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0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업무내용</a:t>
                      </a:r>
                      <a:endParaRPr kumimoji="0" lang="ko-KR" altLang="en-US" sz="2000" b="1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0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비고</a:t>
                      </a:r>
                      <a:endParaRPr kumimoji="0" lang="ko-KR" altLang="en-US" sz="2000" b="1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5B9BD5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2380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9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돋움체 Medium"/>
                          <a:ea typeface="KoPub돋움체 Medium"/>
                        </a:rPr>
                        <a:t>김영웅</a:t>
                      </a:r>
                      <a:endParaRPr kumimoji="1" lang="ko-KR" altLang="en-US" sz="1900" b="0" i="0">
                        <a:solidFill>
                          <a:srgbClr val="000000">
                            <a:alpha val="100000"/>
                          </a:srgbClr>
                        </a:solidFill>
                        <a:latin typeface="KoPub돋움체 Medium"/>
                        <a:ea typeface="KoPub돋움체 Medium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FFFFF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AR </a:t>
                      </a:r>
                      <a:r>
                        <a:rPr kumimoji="1" lang="en-US" altLang="ko-KR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Foundation </a:t>
                      </a: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설계 및 자료조사</a:t>
                      </a: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Unity</a:t>
                      </a:r>
                      <a:r>
                        <a:rPr kumimoji="1" lang="en-US" altLang="ko-KR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 AR Foundation</a:t>
                      </a: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1200" b="0" i="0" baseline="0">
                        <a:solidFill>
                          <a:schemeClr val="tx1"/>
                        </a:solidFill>
                        <a:latin typeface="Arial"/>
                        <a:ea typeface="Arial"/>
                      </a:endParaRPr>
                    </a:p>
                  </a:txBody>
                  <a:tcPr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2380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9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돋움체 Medium"/>
                          <a:ea typeface="KoPub돋움체 Medium"/>
                        </a:rPr>
                        <a:t>송원갑</a:t>
                      </a:r>
                      <a:endParaRPr kumimoji="1" lang="ko-KR" altLang="en-US" sz="1900" b="0" i="0">
                        <a:solidFill>
                          <a:srgbClr val="000000">
                            <a:alpha val="100000"/>
                          </a:srgbClr>
                        </a:solidFill>
                        <a:latin typeface="KoPub돋움체 Medium"/>
                        <a:ea typeface="KoPub돋움체 Medium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FFFFF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어플리케이션 UI 설계 및 자료조사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KoPub바탕체 Medium"/>
                        <a:ea typeface="KoPub바탕체 Medium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React Native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KoPub바탕체 Medium"/>
                        <a:ea typeface="KoPub바탕체 Medium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1200" b="0" i="0" baseline="0">
                        <a:solidFill>
                          <a:schemeClr val="tx1"/>
                        </a:solidFill>
                        <a:latin typeface="Arial"/>
                        <a:ea typeface="Arial"/>
                      </a:endParaRPr>
                    </a:p>
                  </a:txBody>
                  <a:tcPr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52380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9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돋움체 Medium"/>
                          <a:ea typeface="KoPub돋움체 Medium"/>
                        </a:rPr>
                        <a:t>윤형석</a:t>
                      </a:r>
                      <a:endParaRPr kumimoji="1" lang="ko-KR" altLang="en-US" sz="1900" b="0" i="0">
                        <a:solidFill>
                          <a:srgbClr val="000000">
                            <a:alpha val="100000"/>
                          </a:srgbClr>
                        </a:solidFill>
                        <a:latin typeface="KoPub돋움체 Medium"/>
                        <a:ea typeface="KoPub돋움체 Medium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FFFFF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어플리케이션 기능 설계 및 자료조사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KoPub바탕체 Medium"/>
                        <a:ea typeface="KoPub바탕체 Medium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React Native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KoPub바탕체 Medium"/>
                        <a:ea typeface="KoPub바탕체 Medium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1200" b="0" i="0" baseline="0">
                        <a:solidFill>
                          <a:schemeClr val="tx1"/>
                        </a:solidFill>
                        <a:latin typeface="Arial"/>
                        <a:ea typeface="Arial"/>
                      </a:endParaRPr>
                    </a:p>
                  </a:txBody>
                  <a:tcPr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52380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9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돋움체 Medium"/>
                          <a:ea typeface="KoPub돋움체 Medium"/>
                        </a:rPr>
                        <a:t>이재원</a:t>
                      </a:r>
                      <a:endParaRPr kumimoji="1" lang="ko-KR" altLang="en-US" sz="1900" b="0" i="0">
                        <a:solidFill>
                          <a:srgbClr val="000000">
                            <a:alpha val="100000"/>
                          </a:srgbClr>
                        </a:solidFill>
                        <a:latin typeface="KoPub돋움체 Medium"/>
                        <a:ea typeface="KoPub돋움체 Medium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FFFFF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Unity</a:t>
                      </a: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 AR 기능 설계 및 </a:t>
                      </a:r>
                    </a:p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자료조사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KoPub바탕체 Medium"/>
                        <a:ea typeface="KoPub바탕체 Medium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Unity</a:t>
                      </a:r>
                      <a:r>
                        <a:rPr kumimoji="1" lang="en-US" altLang="ko-KR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바탕체 Medium"/>
                          <a:ea typeface="KoPub바탕체 Medium"/>
                        </a:rPr>
                        <a:t> AR Foundation</a:t>
                      </a:r>
                    </a:p>
                  </a:txBody>
                  <a:tcPr anchor="ctr"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1200" b="0" i="0" baseline="0">
                        <a:solidFill>
                          <a:schemeClr val="tx1"/>
                        </a:solidFill>
                        <a:latin typeface="Arial"/>
                        <a:ea typeface="Arial"/>
                      </a:endParaRPr>
                    </a:p>
                  </a:txBody>
                  <a:tcPr>
                    <a:lnL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26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D9D9D9">
                        <a:alpha val="5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5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6" name="TextBox 5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</a:t>
              </a:r>
              <a:r>
                <a:rPr kumimoji="0" lang="en-US" altLang="ko-KR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4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084968" y="3427585"/>
            <a:ext cx="6554105" cy="998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11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월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2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주차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(11/9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~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11/15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)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373061" y="4507932"/>
            <a:ext cx="5721602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4099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4101" name="TextBox 4100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지난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410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4103" name="TextBox 4102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4104" name="TextBox 4103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01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graphicFrame>
        <p:nvGraphicFramePr>
          <p:cNvPr id="4105" name="표 4104"/>
          <p:cNvGraphicFramePr/>
          <p:nvPr/>
        </p:nvGraphicFramePr>
        <p:xfrm>
          <a:off x="3809117" y="974788"/>
          <a:ext cx="7688112" cy="492004"/>
        </p:xfrm>
        <a:graphic>
          <a:graphicData uri="http://schemas.openxmlformats.org/drawingml/2006/table">
            <a:tbl>
              <a:tblPr firstRow="1" bandRow="1"/>
              <a:tblGrid>
                <a:gridCol w="1922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2004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9월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10월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11월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12월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138" name="TextBox 4137"/>
          <p:cNvSpPr txBox="1"/>
          <p:nvPr/>
        </p:nvSpPr>
        <p:spPr>
          <a:xfrm>
            <a:off x="0" y="1658795"/>
            <a:ext cx="3753449" cy="90944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애플리케이션 기능 및 UI 자료 조사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AR 기능 자료조사</a:t>
            </a:r>
          </a:p>
        </p:txBody>
      </p:sp>
      <p:cxnSp>
        <p:nvCxnSpPr>
          <p:cNvPr id="4141" name="직선 연결선 4140"/>
          <p:cNvCxnSpPr/>
          <p:nvPr/>
        </p:nvCxnSpPr>
        <p:spPr>
          <a:xfrm>
            <a:off x="403464" y="3748424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grpSp>
        <p:nvGrpSpPr>
          <p:cNvPr id="2" name="그룹 1"/>
          <p:cNvGrpSpPr/>
          <p:nvPr/>
        </p:nvGrpSpPr>
        <p:grpSpPr>
          <a:xfrm>
            <a:off x="553093" y="3844607"/>
            <a:ext cx="11079743" cy="2401909"/>
            <a:chOff x="284111" y="3664866"/>
            <a:chExt cx="11080337" cy="2402038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3245266" y="5168538"/>
              <a:ext cx="239738" cy="239738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/>
          </p:nvGrpSpPr>
          <p:grpSpPr>
            <a:xfrm>
              <a:off x="284111" y="3664866"/>
              <a:ext cx="11080337" cy="2402038"/>
              <a:chOff x="284111" y="3664866"/>
              <a:chExt cx="11080337" cy="2402038"/>
            </a:xfrm>
          </p:grpSpPr>
          <p:sp>
            <p:nvSpPr>
              <p:cNvPr id="4139" name="TextBox 4138"/>
              <p:cNvSpPr txBox="1"/>
              <p:nvPr/>
            </p:nvSpPr>
            <p:spPr>
              <a:xfrm>
                <a:off x="284111" y="3664866"/>
                <a:ext cx="11080337" cy="90948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계획 일정 및 애로사항에 따라 진행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(11/9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~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11/15)</a:t>
                </a:r>
              </a:p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바탕체 Medium"/>
                  <a:ea typeface="KoPub바탕체 Medium"/>
                </a:endParaRPr>
              </a:p>
            </p:txBody>
          </p:sp>
          <p:pic>
            <p:nvPicPr>
              <p:cNvPr id="13" name="그림 12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245266" y="4536217"/>
                <a:ext cx="239738" cy="239738"/>
              </a:xfrm>
              <a:prstGeom prst="rect">
                <a:avLst/>
              </a:prstGeom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3572673" y="4367832"/>
                <a:ext cx="6050267" cy="5465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애플리케이션 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UI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설계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572674" y="5674666"/>
                <a:ext cx="6050268" cy="3922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endParaRPr kumimoji="1" lang="en-US" altLang="ko-KR" sz="200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572673" y="5019414"/>
                <a:ext cx="6050267" cy="8474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Unity AR Foundation 구현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</p:grpSp>
      </p:grpSp>
      <p:sp>
        <p:nvSpPr>
          <p:cNvPr id="4143" name="사각형: 둥근 모서리 9262"/>
          <p:cNvSpPr/>
          <p:nvPr/>
        </p:nvSpPr>
        <p:spPr>
          <a:xfrm>
            <a:off x="3967798" y="1955448"/>
            <a:ext cx="7455206" cy="452320"/>
          </a:xfrm>
          <a:prstGeom prst="roundRect">
            <a:avLst>
              <a:gd name="adj" fmla="val 50000"/>
            </a:avLst>
          </a:prstGeom>
          <a:solidFill>
            <a:srgbClr val="FF5050">
              <a:alpha val="100000"/>
            </a:srgbClr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u="none" strike="noStrike" kern="1200" cap="none" spc="0" normalizeH="0" baseline="0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144" name="사각형: 둥근 모서리 9263"/>
          <p:cNvSpPr/>
          <p:nvPr/>
        </p:nvSpPr>
        <p:spPr>
          <a:xfrm>
            <a:off x="7677801" y="2960885"/>
            <a:ext cx="3745203" cy="450757"/>
          </a:xfrm>
          <a:prstGeom prst="roundRect">
            <a:avLst>
              <a:gd name="adj" fmla="val 48958"/>
            </a:avLst>
          </a:prstGeom>
          <a:solidFill>
            <a:srgbClr val="F47C30">
              <a:alpha val="100000"/>
            </a:srgbClr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u="none" strike="noStrike" kern="1200" cap="none" spc="0" normalizeH="0" baseline="0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145" name="TextBox 9259"/>
          <p:cNvSpPr txBox="1"/>
          <p:nvPr/>
        </p:nvSpPr>
        <p:spPr>
          <a:xfrm>
            <a:off x="0" y="2635331"/>
            <a:ext cx="3707479" cy="90782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애플리케이션 UI 설계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3" grpId="0" animBg="1" autoUpdateAnimBg="0"/>
      <p:bldP spid="4144" grpId="1" animBg="1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5135" name="직사각형 1"/>
          <p:cNvSpPr/>
          <p:nvPr/>
        </p:nvSpPr>
        <p:spPr>
          <a:xfrm>
            <a:off x="1627857" y="1410937"/>
            <a:ext cx="9146938" cy="2232717"/>
          </a:xfrm>
          <a:prstGeom prst="rect">
            <a:avLst/>
          </a:prstGeom>
          <a:noFill/>
          <a:ln w="19050" cap="flat" cmpd="sng" algn="ctr">
            <a:solidFill>
              <a:srgbClr val="2B4A66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HNC_GO_B_HINT_GS"/>
              <a:ea typeface="HNC_GO_B_HINT_GS"/>
              <a:cs typeface="HNC_GO_B_HINT_GS"/>
            </a:endParaRPr>
          </a:p>
        </p:txBody>
      </p:sp>
      <p:pic>
        <p:nvPicPr>
          <p:cNvPr id="5144" name="그림 514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843926" y="1479876"/>
            <a:ext cx="8758148" cy="2163778"/>
          </a:xfrm>
          <a:prstGeom prst="rect">
            <a:avLst/>
          </a:prstGeom>
        </p:spPr>
      </p:pic>
      <p:grpSp>
        <p:nvGrpSpPr>
          <p:cNvPr id="5146" name="그룹 5145"/>
          <p:cNvGrpSpPr/>
          <p:nvPr/>
        </p:nvGrpSpPr>
        <p:grpSpPr>
          <a:xfrm>
            <a:off x="1789782" y="3888793"/>
            <a:ext cx="9104659" cy="1828654"/>
            <a:chOff x="1872609" y="3831495"/>
            <a:chExt cx="8860491" cy="1645646"/>
          </a:xfrm>
        </p:grpSpPr>
        <p:grpSp>
          <p:nvGrpSpPr>
            <p:cNvPr id="5141" name="그룹 5140"/>
            <p:cNvGrpSpPr/>
            <p:nvPr/>
          </p:nvGrpSpPr>
          <p:grpSpPr>
            <a:xfrm>
              <a:off x="1872609" y="3831495"/>
              <a:ext cx="8753505" cy="1637074"/>
              <a:chOff x="2178442" y="3725672"/>
              <a:chExt cx="8753505" cy="1637074"/>
            </a:xfrm>
          </p:grpSpPr>
          <p:sp>
            <p:nvSpPr>
              <p:cNvPr id="5129" name="TextBox 5128"/>
              <p:cNvSpPr txBox="1"/>
              <p:nvPr/>
            </p:nvSpPr>
            <p:spPr>
              <a:xfrm>
                <a:off x="2924431" y="3725672"/>
                <a:ext cx="6338376" cy="59523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애플리케이션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UI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설계</a:t>
                </a:r>
              </a:p>
            </p:txBody>
          </p:sp>
          <p:pic>
            <p:nvPicPr>
              <p:cNvPr id="3" name="그림 2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2178442" y="4641761"/>
                <a:ext cx="239738" cy="239738"/>
              </a:xfrm>
              <a:prstGeom prst="rect">
                <a:avLst/>
              </a:prstGeom>
            </p:spPr>
          </p:pic>
          <p:sp>
            <p:nvSpPr>
              <p:cNvPr id="25" name="TextBox 24"/>
              <p:cNvSpPr txBox="1"/>
              <p:nvPr/>
            </p:nvSpPr>
            <p:spPr>
              <a:xfrm>
                <a:off x="2298313" y="4474973"/>
                <a:ext cx="8633634" cy="887773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lvl="0" defTabSz="58846888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262626">
                      <a:alpha val="100000"/>
                    </a:srgbClr>
                  </a:buClr>
                  <a:buSzPct val="100000"/>
                  <a:defRPr/>
                </a:pPr>
                <a:endPara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endParaRPr>
              </a:p>
            </p:txBody>
          </p:sp>
        </p:grpSp>
        <p:sp>
          <p:nvSpPr>
            <p:cNvPr id="5145" name="TextBox 24"/>
            <p:cNvSpPr txBox="1"/>
            <p:nvPr/>
          </p:nvSpPr>
          <p:spPr>
            <a:xfrm>
              <a:off x="2099466" y="4589368"/>
              <a:ext cx="8633634" cy="887773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멘토링 진행 결과 프로토타입을 개발하기로 결정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</a:t>
              </a:r>
              <a:r>
                <a:rPr kumimoji="1" lang="en-US" altLang="ko-KR" sz="200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 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</a:t>
              </a: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2391594" y="5518823"/>
            <a:ext cx="6992903" cy="416300"/>
            <a:chOff x="2076578" y="5513717"/>
            <a:chExt cx="6993278" cy="416323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2076578" y="5513717"/>
              <a:ext cx="416323" cy="416323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556464" y="5560707"/>
              <a:ext cx="6513391" cy="369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kumimoji="1" lang="ko-KR" altLang="en-US" b="1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애플리케이션 요구사항 정의 및 스토리보드 작성 진행</a:t>
              </a:r>
              <a:endParaRPr lang="ko-KR" altLang="en-US" b="1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5644073" y="1281223"/>
            <a:ext cx="6049942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>
              <a:lnSpc>
                <a:spcPct val="150000"/>
              </a:lnSpc>
              <a:spcAft>
                <a:spcPct val="0"/>
              </a:spcAft>
              <a:buFont typeface="Arial"/>
              <a:buNone/>
              <a:defRPr/>
            </a:pP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Unity AR Foundation 구현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5884728" y="2437718"/>
            <a:ext cx="6307492" cy="3962416"/>
            <a:chOff x="5940933" y="2175596"/>
            <a:chExt cx="6307831" cy="3962629"/>
          </a:xfrm>
        </p:grpSpPr>
        <p:sp>
          <p:nvSpPr>
            <p:cNvPr id="5133" name="TextBox 5132"/>
            <p:cNvSpPr txBox="1"/>
            <p:nvPr/>
          </p:nvSpPr>
          <p:spPr>
            <a:xfrm>
              <a:off x="6198497" y="2175596"/>
              <a:ext cx="6050267" cy="39626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Programmers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와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Youtube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를 참고하여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Unity AR(C#)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학습 계속 진행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Arial"/>
                <a:buNone/>
                <a:defRPr/>
              </a:pPr>
              <a:endPara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  <a:p>
              <a:pPr lvl="0" algn="l" defTabSz="58846888">
                <a:lnSpc>
                  <a:spcPct val="150000"/>
                </a:lnSpc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>
                  <a:solidFill>
                    <a:schemeClr val="tx1"/>
                  </a:solidFill>
                  <a:latin typeface="KoPub바탕체 Medium"/>
                  <a:ea typeface="KoPub바탕체 Medium"/>
                </a:rPr>
                <a:t>IOS </a:t>
              </a:r>
              <a:r>
                <a:rPr kumimoji="1" lang="ko-KR" altLang="en-US" sz="2000">
                  <a:solidFill>
                    <a:schemeClr val="tx1"/>
                  </a:solidFill>
                  <a:latin typeface="KoPub바탕체 Medium"/>
                  <a:ea typeface="KoPub바탕체 Medium"/>
                </a:rPr>
                <a:t>환경에서 개발이 불가능하다는 </a:t>
              </a:r>
              <a:r>
                <a:rPr kumimoji="1" lang="ko-KR" altLang="en-US" sz="2000">
                  <a:solidFill>
                    <a:srgbClr val="D70909"/>
                  </a:solidFill>
                  <a:latin typeface="KoPub바탕체 Medium"/>
                  <a:ea typeface="KoPub바탕체 Medium"/>
                </a:rPr>
                <a:t>애로사항</a:t>
              </a:r>
              <a:r>
                <a:rPr kumimoji="1" lang="ko-KR" altLang="en-US" sz="2000">
                  <a:solidFill>
                    <a:schemeClr val="tx1"/>
                  </a:solidFill>
                  <a:latin typeface="KoPub바탕체 Medium"/>
                  <a:ea typeface="KoPub바탕체 Medium"/>
                </a:rPr>
                <a:t> 발생</a:t>
              </a:r>
            </a:p>
            <a:p>
              <a:pPr lvl="0" defTabSz="58846888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>
                  <a:solidFill>
                    <a:schemeClr val="tx1"/>
                  </a:solidFill>
                  <a:latin typeface="KoPub바탕체 Medium"/>
                  <a:ea typeface="KoPub바탕체 Medium"/>
                </a:rPr>
                <a:t>  </a:t>
              </a:r>
              <a:r>
                <a:rPr kumimoji="1" lang="en-US" altLang="ko-KR" sz="2000">
                  <a:solidFill>
                    <a:schemeClr val="tx1"/>
                  </a:solidFill>
                  <a:latin typeface="KoPub바탕체 Medium"/>
                  <a:ea typeface="KoPub바탕체 Medium"/>
                </a:rPr>
                <a:t> </a:t>
              </a:r>
              <a:r>
                <a:rPr kumimoji="1" lang="ko-KR" altLang="en-US" sz="2000">
                  <a:solidFill>
                    <a:schemeClr val="tx1"/>
                  </a:solidFill>
                  <a:latin typeface="KoPub바탕체 Medium"/>
                  <a:ea typeface="KoPub바탕체 Medium"/>
                </a:rPr>
                <a:t>  </a:t>
              </a:r>
              <a:r>
                <a:rPr kumimoji="1" lang="en-US" altLang="ko-KR" sz="2000">
                  <a:solidFill>
                    <a:schemeClr val="tx1"/>
                  </a:solidFill>
                  <a:latin typeface="KoPub바탕체 Medium"/>
                  <a:ea typeface="KoPub바탕체 Medium"/>
                </a:rPr>
                <a:t>Android </a:t>
              </a:r>
              <a:r>
                <a:rPr kumimoji="1" lang="ko-KR" altLang="en-US" sz="2000">
                  <a:solidFill>
                    <a:schemeClr val="tx1"/>
                  </a:solidFill>
                  <a:latin typeface="KoPub바탕체 Medium"/>
                  <a:ea typeface="KoPub바탕체 Medium"/>
                </a:rPr>
                <a:t>환경 개발 중점</a:t>
              </a:r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58759" y="3587724"/>
              <a:ext cx="239738" cy="239738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40933" y="2378624"/>
              <a:ext cx="239738" cy="239738"/>
            </a:xfrm>
            <a:prstGeom prst="rect">
              <a:avLst/>
            </a:prstGeom>
          </p:spPr>
        </p:pic>
      </p:grpSp>
      <p:sp>
        <p:nvSpPr>
          <p:cNvPr id="18" name="TextBox 17"/>
          <p:cNvSpPr txBox="1"/>
          <p:nvPr/>
        </p:nvSpPr>
        <p:spPr>
          <a:xfrm>
            <a:off x="11711097" y="5876372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5137" name="TextBox 2"/>
          <p:cNvSpPr txBox="1"/>
          <p:nvPr/>
        </p:nvSpPr>
        <p:spPr>
          <a:xfrm>
            <a:off x="691556" y="5012094"/>
            <a:ext cx="4586154" cy="729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Unity AR Foundation 강좌 - </a:t>
            </a:r>
            <a:r>
              <a:rPr kumimoji="1" lang="ko-KR" altLang="en-US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멀티</a:t>
            </a: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 이미지 트랙킹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(</a:t>
            </a: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  <a:hlinkClick r:id="rId4"/>
              </a:rPr>
              <a:t>https://www.youtube.com/watch?v=rJDGJUfxrN4</a:t>
            </a: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)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467141" y="1528769"/>
            <a:ext cx="5113642" cy="4347603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49180" y="1607737"/>
            <a:ext cx="4942920" cy="3404357"/>
          </a:xfrm>
          <a:prstGeom prst="rect">
            <a:avLst/>
          </a:prstGeom>
        </p:spPr>
      </p:pic>
      <p:pic>
        <p:nvPicPr>
          <p:cNvPr id="5138" name="그림 3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6093292" y="4219840"/>
            <a:ext cx="416300" cy="416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TextBox 8195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8197" name="TextBox 8196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다음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8198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8199" name="TextBox 8198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8200" name="TextBox 8199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03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8201" name="TextBox 8200"/>
          <p:cNvSpPr txBox="1"/>
          <p:nvPr/>
        </p:nvSpPr>
        <p:spPr>
          <a:xfrm>
            <a:off x="161377" y="2198929"/>
            <a:ext cx="5070861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애플리케이션 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UI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설계</a:t>
            </a:r>
          </a:p>
        </p:txBody>
      </p:sp>
      <p:cxnSp>
        <p:nvCxnSpPr>
          <p:cNvPr id="8203" name="직선 연결선 8202"/>
          <p:cNvCxnSpPr/>
          <p:nvPr/>
        </p:nvCxnSpPr>
        <p:spPr>
          <a:xfrm>
            <a:off x="430797" y="3718035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4" name="TextBox 8203"/>
          <p:cNvSpPr txBox="1"/>
          <p:nvPr/>
        </p:nvSpPr>
        <p:spPr>
          <a:xfrm>
            <a:off x="259418" y="4642748"/>
            <a:ext cx="4720904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AR Foundation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실습</a:t>
            </a:r>
          </a:p>
        </p:txBody>
      </p:sp>
      <p:cxnSp>
        <p:nvCxnSpPr>
          <p:cNvPr id="8206" name="직선 연결선 8205"/>
          <p:cNvCxnSpPr/>
          <p:nvPr/>
        </p:nvCxnSpPr>
        <p:spPr>
          <a:xfrm>
            <a:off x="430797" y="6166822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7" name="TextBox 8206"/>
          <p:cNvSpPr txBox="1"/>
          <p:nvPr/>
        </p:nvSpPr>
        <p:spPr>
          <a:xfrm>
            <a:off x="5096444" y="2146801"/>
            <a:ext cx="6946843" cy="91476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프로젝트 일정에 따라 애플리케이션 UI 설계 및 </a:t>
            </a:r>
          </a:p>
          <a:p>
            <a:pPr marL="0" lvl="0" indent="0" algn="l" defTabSz="58846888">
              <a:lnSpc>
                <a:spcPct val="150000"/>
              </a:lnSpc>
              <a:buFont typeface="Arial"/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자료조사 진행</a:t>
            </a:r>
          </a:p>
        </p:txBody>
      </p:sp>
      <p:sp>
        <p:nvSpPr>
          <p:cNvPr id="8208" name="TextBox 8207"/>
          <p:cNvSpPr txBox="1"/>
          <p:nvPr/>
        </p:nvSpPr>
        <p:spPr>
          <a:xfrm>
            <a:off x="5080270" y="4611653"/>
            <a:ext cx="6885320" cy="86545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AR Foundation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을 사용하여 이미지 모델링 진행 </a:t>
            </a:r>
          </a:p>
          <a:p>
            <a:pPr marL="0" lvl="0" indent="0" algn="l" defTabSz="58846888">
              <a:lnSpc>
                <a:spcPct val="150000"/>
              </a:lnSpc>
              <a:buFont typeface="Arial"/>
              <a:buNone/>
              <a:defRPr/>
            </a:pPr>
            <a:endParaRPr kumimoji="1" lang="en-US" altLang="ko-KR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619533" y="1341272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301037" y="3427585"/>
            <a:ext cx="6338036" cy="998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11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월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주차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(11/2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~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11/8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)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445433" y="4744257"/>
            <a:ext cx="5721602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4099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4101" name="TextBox 4100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지난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410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4103" name="TextBox 4102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4104" name="TextBox 4103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01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graphicFrame>
        <p:nvGraphicFramePr>
          <p:cNvPr id="4105" name="표 4104"/>
          <p:cNvGraphicFramePr/>
          <p:nvPr/>
        </p:nvGraphicFramePr>
        <p:xfrm>
          <a:off x="3809117" y="974788"/>
          <a:ext cx="7688112" cy="492004"/>
        </p:xfrm>
        <a:graphic>
          <a:graphicData uri="http://schemas.openxmlformats.org/drawingml/2006/table">
            <a:tbl>
              <a:tblPr firstRow="1" bandRow="1"/>
              <a:tblGrid>
                <a:gridCol w="1922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2004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9월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10월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11월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12월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138" name="TextBox 4137"/>
          <p:cNvSpPr txBox="1"/>
          <p:nvPr/>
        </p:nvSpPr>
        <p:spPr>
          <a:xfrm>
            <a:off x="0" y="1658795"/>
            <a:ext cx="3707535" cy="90944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애플리케이션 기능 및 UI 자료 조사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AR 기능 자료조사</a:t>
            </a:r>
          </a:p>
        </p:txBody>
      </p:sp>
      <p:cxnSp>
        <p:nvCxnSpPr>
          <p:cNvPr id="4141" name="직선 연결선 4140"/>
          <p:cNvCxnSpPr/>
          <p:nvPr/>
        </p:nvCxnSpPr>
        <p:spPr>
          <a:xfrm>
            <a:off x="403464" y="3748424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grpSp>
        <p:nvGrpSpPr>
          <p:cNvPr id="2" name="그룹 1"/>
          <p:cNvGrpSpPr/>
          <p:nvPr/>
        </p:nvGrpSpPr>
        <p:grpSpPr>
          <a:xfrm>
            <a:off x="553093" y="3844607"/>
            <a:ext cx="11079743" cy="2859084"/>
            <a:chOff x="284111" y="3664866"/>
            <a:chExt cx="11080337" cy="2859238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3245266" y="5168538"/>
              <a:ext cx="239738" cy="239738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/>
          </p:nvGrpSpPr>
          <p:grpSpPr>
            <a:xfrm>
              <a:off x="284111" y="3664866"/>
              <a:ext cx="11080337" cy="2859238"/>
              <a:chOff x="284111" y="3664866"/>
              <a:chExt cx="11080337" cy="2859238"/>
            </a:xfrm>
          </p:grpSpPr>
          <p:sp>
            <p:nvSpPr>
              <p:cNvPr id="4139" name="TextBox 4138"/>
              <p:cNvSpPr txBox="1"/>
              <p:nvPr/>
            </p:nvSpPr>
            <p:spPr>
              <a:xfrm>
                <a:off x="284111" y="3664866"/>
                <a:ext cx="11080337" cy="90948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계획 일정 및 애로사항에 따라 진행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(11/2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~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11/8)</a:t>
                </a:r>
              </a:p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바탕체 Medium"/>
                  <a:ea typeface="KoPub바탕체 Medium"/>
                </a:endParaRPr>
              </a:p>
            </p:txBody>
          </p:sp>
          <p:pic>
            <p:nvPicPr>
              <p:cNvPr id="13" name="그림 12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245266" y="4536217"/>
                <a:ext cx="239738" cy="239738"/>
              </a:xfrm>
              <a:prstGeom prst="rect">
                <a:avLst/>
              </a:prstGeom>
            </p:spPr>
          </p:pic>
          <p:pic>
            <p:nvPicPr>
              <p:cNvPr id="14" name="그림 13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244901" y="5833899"/>
                <a:ext cx="239738" cy="239738"/>
              </a:xfrm>
              <a:prstGeom prst="rect">
                <a:avLst/>
              </a:prstGeom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3572673" y="4367831"/>
                <a:ext cx="6050267" cy="5465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애플리케이션 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UI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설계 및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자료조사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572673" y="5674665"/>
                <a:ext cx="6050267" cy="8494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멘토링 진행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572673" y="5019413"/>
                <a:ext cx="6050267" cy="8474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Unity AR Foundation 및 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Vuforia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자료조사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</p:grpSp>
      </p:grpSp>
      <p:sp>
        <p:nvSpPr>
          <p:cNvPr id="4143" name="사각형: 둥근 모서리 9262"/>
          <p:cNvSpPr/>
          <p:nvPr/>
        </p:nvSpPr>
        <p:spPr>
          <a:xfrm>
            <a:off x="3967798" y="1955448"/>
            <a:ext cx="7455206" cy="452320"/>
          </a:xfrm>
          <a:prstGeom prst="roundRect">
            <a:avLst>
              <a:gd name="adj" fmla="val 50000"/>
            </a:avLst>
          </a:prstGeom>
          <a:solidFill>
            <a:srgbClr val="FF5050">
              <a:alpha val="100000"/>
            </a:srgbClr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u="none" strike="noStrike" kern="1200" cap="none" spc="0" normalizeH="0" baseline="0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144" name="사각형: 둥근 모서리 9263"/>
          <p:cNvSpPr/>
          <p:nvPr/>
        </p:nvSpPr>
        <p:spPr>
          <a:xfrm>
            <a:off x="7677801" y="2960885"/>
            <a:ext cx="3745203" cy="450757"/>
          </a:xfrm>
          <a:prstGeom prst="roundRect">
            <a:avLst>
              <a:gd name="adj" fmla="val 48958"/>
            </a:avLst>
          </a:prstGeom>
          <a:solidFill>
            <a:srgbClr val="F47C30">
              <a:alpha val="100000"/>
            </a:srgbClr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u="none" strike="noStrike" kern="1200" cap="none" spc="0" normalizeH="0" baseline="0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145" name="TextBox 9259"/>
          <p:cNvSpPr txBox="1"/>
          <p:nvPr/>
        </p:nvSpPr>
        <p:spPr>
          <a:xfrm>
            <a:off x="0" y="2635331"/>
            <a:ext cx="3707479" cy="90782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애플리케이션 UI 설계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3" grpId="0" animBg="1" autoUpdateAnimBg="0"/>
      <p:bldP spid="4144" grpId="1" animBg="1" autoUpdateAnimBg="0"/>
    </p:bld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212121">
            <a:alpha val="2100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5" name="TextBox 3084"/>
          <p:cNvSpPr txBox="1"/>
          <p:nvPr/>
        </p:nvSpPr>
        <p:spPr>
          <a:xfrm>
            <a:off x="1017385" y="150763"/>
            <a:ext cx="3929944" cy="109363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4400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목차</a:t>
            </a:r>
            <a:endParaRPr kumimoji="1" lang="ko-KR" altLang="en-US" sz="4400" b="0" i="0" baseline="0">
              <a:solidFill>
                <a:srgbClr val="000000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3092" name="그룹 3091"/>
          <p:cNvGrpSpPr/>
          <p:nvPr/>
        </p:nvGrpSpPr>
        <p:grpSpPr>
          <a:xfrm rot="0">
            <a:off x="1636713" y="2202953"/>
            <a:ext cx="8669995" cy="1877645"/>
            <a:chOff x="1550331" y="2261781"/>
            <a:chExt cx="8669995" cy="1877645"/>
          </a:xfrm>
        </p:grpSpPr>
        <p:grpSp>
          <p:nvGrpSpPr>
            <p:cNvPr id="3090" name="그룹 3089"/>
            <p:cNvGrpSpPr/>
            <p:nvPr/>
          </p:nvGrpSpPr>
          <p:grpSpPr>
            <a:xfrm rot="0">
              <a:off x="1550331" y="2261781"/>
              <a:ext cx="8562445" cy="1877645"/>
              <a:chOff x="1550331" y="2261781"/>
              <a:chExt cx="8562445" cy="1877645"/>
            </a:xfrm>
          </p:grpSpPr>
          <p:grpSp>
            <p:nvGrpSpPr>
              <p:cNvPr id="3088" name="그룹 3087"/>
              <p:cNvGrpSpPr/>
              <p:nvPr/>
            </p:nvGrpSpPr>
            <p:grpSpPr>
              <a:xfrm rot="0">
                <a:off x="1550331" y="2261781"/>
                <a:ext cx="8562445" cy="1877645"/>
                <a:chOff x="1550331" y="2261781"/>
                <a:chExt cx="8562445" cy="1877645"/>
              </a:xfrm>
            </p:grpSpPr>
            <p:grpSp>
              <p:nvGrpSpPr>
                <p:cNvPr id="3076" name="Group 1"/>
                <p:cNvGrpSpPr/>
                <p:nvPr/>
              </p:nvGrpSpPr>
              <p:grpSpPr>
                <a:xfrm rot="0">
                  <a:off x="1550331" y="2271270"/>
                  <a:ext cx="8562445" cy="1868156"/>
                  <a:chOff x="1550331" y="2271270"/>
                  <a:chExt cx="8562445" cy="1868156"/>
                </a:xfrm>
              </p:grpSpPr>
              <p:cxnSp>
                <p:nvCxnSpPr>
                  <p:cNvPr id="3077" name="직선 연결선 3076"/>
                  <p:cNvCxnSpPr/>
                  <p:nvPr/>
                </p:nvCxnSpPr>
                <p:spPr>
                  <a:xfrm>
                    <a:off x="1757644" y="3270159"/>
                    <a:ext cx="8355132" cy="0"/>
                  </a:xfrm>
                  <a:prstGeom prst="line">
                    <a:avLst/>
                  </a:prstGeom>
                  <a:ln w="28634" cap="flat" cmpd="sng" algn="ctr">
                    <a:solidFill>
                      <a:srgbClr val="212121"/>
                    </a:solidFill>
                    <a:prstDash val="solid"/>
                    <a:miter/>
                  </a:ln>
                </p:spPr>
              </p:cxnSp>
              <p:grpSp>
                <p:nvGrpSpPr>
                  <p:cNvPr id="3079" name="Group 1"/>
                  <p:cNvGrpSpPr/>
                  <p:nvPr/>
                </p:nvGrpSpPr>
                <p:grpSpPr>
                  <a:xfrm rot="0">
                    <a:off x="1550331" y="2271270"/>
                    <a:ext cx="4974295" cy="1868156"/>
                    <a:chOff x="1550331" y="2271270"/>
                    <a:chExt cx="4974295" cy="1868156"/>
                  </a:xfrm>
                </p:grpSpPr>
                <p:sp>
                  <p:nvSpPr>
                    <p:cNvPr id="3081" name="타원 3080"/>
                    <p:cNvSpPr/>
                    <p:nvPr/>
                  </p:nvSpPr>
                  <p:spPr>
                    <a:xfrm>
                      <a:off x="3074099" y="3198232"/>
                      <a:ext cx="153944" cy="155563"/>
                    </a:xfrm>
                    <a:prstGeom prst="ellipse">
                      <a:avLst/>
                    </a:prstGeom>
                    <a:solidFill>
                      <a:srgbClr val="eeeeee"/>
                    </a:solidFill>
                    <a:ln w="38235" cap="flat" cmpd="sng" algn="ctr">
                      <a:solidFill>
                        <a:srgbClr val="212121"/>
                      </a:solidFill>
                      <a:prstDash val="solid"/>
                      <a:miter/>
                    </a:ln>
                  </p:spPr>
                  <p:txBody>
                    <a:bodyPr vert="horz" wrap="none" lIns="91440" tIns="45720" rIns="91440" bIns="45720" anchor="t">
                      <a:noAutofit/>
                    </a:bodyPr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1200" b="0" i="0" baseline="0">
                        <a:solidFill>
                          <a:schemeClr val="tx1"/>
                        </a:solidFill>
                        <a:latin typeface="Arial"/>
                        <a:ea typeface="Arial"/>
                      </a:endParaRPr>
                    </a:p>
                  </p:txBody>
                </p:sp>
                <p:sp>
                  <p:nvSpPr>
                    <p:cNvPr id="3082" name="TextBox 3081"/>
                    <p:cNvSpPr txBox="1"/>
                    <p:nvPr/>
                  </p:nvSpPr>
                  <p:spPr>
                    <a:xfrm>
                      <a:off x="1550331" y="2271270"/>
                      <a:ext cx="3112552" cy="639668"/>
                    </a:xfrm>
                    <a:prstGeom prst="rect">
                      <a:avLst/>
                    </a:prstGeom>
                    <a:noFill/>
                    <a:ln w="9525" cap="flat" cmpd="sng" algn="ctr">
                      <a:noFill/>
                      <a:prstDash val="solid"/>
                      <a:round/>
                    </a:ln>
                  </p:spPr>
                  <p:txBody>
                    <a:bodyPr vert="horz" wrap="square" lIns="91440" tIns="45720" rIns="91440" bIns="45720" anchor="t">
                      <a:noAutofit/>
                    </a:bodyPr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kumimoji="1" lang="en-US" altLang="ko-KR" sz="24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</a:t>
                      </a:r>
                      <a:r>
                        <a:rPr kumimoji="1" lang="ko-KR" altLang="en-US" sz="24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. 지난 주 계획</a:t>
                      </a:r>
                      <a:endParaRPr kumimoji="1" lang="ko-KR" altLang="en-US" sz="2400" b="0" i="0" baseline="0">
                        <a:solidFill>
                          <a:srgbClr val="000000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p:txBody>
                </p:sp>
                <p:sp>
                  <p:nvSpPr>
                    <p:cNvPr id="3083" name="TextBox 3082"/>
                    <p:cNvSpPr txBox="1"/>
                    <p:nvPr/>
                  </p:nvSpPr>
                  <p:spPr>
                    <a:xfrm>
                      <a:off x="3497810" y="3499814"/>
                      <a:ext cx="3026816" cy="639612"/>
                    </a:xfrm>
                    <a:prstGeom prst="rect">
                      <a:avLst/>
                    </a:prstGeom>
                    <a:noFill/>
                    <a:ln w="9525" cap="flat" cmpd="sng" algn="ctr">
                      <a:noFill/>
                      <a:prstDash val="solid"/>
                      <a:round/>
                    </a:ln>
                  </p:spPr>
                  <p:txBody>
                    <a:bodyPr vert="horz" wrap="square" lIns="91440" tIns="45720" rIns="91440" bIns="45720" anchor="t">
                      <a:noAutofit/>
                    </a:bodyPr>
                    <a:lstStyle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kumimoji="1" lang="en-US" altLang="ko-KR" sz="24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2</a:t>
                      </a:r>
                      <a:r>
                        <a:rPr kumimoji="1" lang="ko-KR" altLang="en-US" sz="24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. 변경사항</a:t>
                      </a:r>
                      <a:endParaRPr kumimoji="1" lang="ko-KR" altLang="en-US" sz="2400" b="0" i="0" baseline="0">
                        <a:solidFill>
                          <a:srgbClr val="000000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p:txBody>
                </p:sp>
                <p:sp>
                  <p:nvSpPr>
                    <p:cNvPr id="3084" name="타원 3083"/>
                    <p:cNvSpPr/>
                    <p:nvPr/>
                  </p:nvSpPr>
                  <p:spPr>
                    <a:xfrm>
                      <a:off x="4888253" y="3199795"/>
                      <a:ext cx="153944" cy="155563"/>
                    </a:xfrm>
                    <a:prstGeom prst="ellipse">
                      <a:avLst/>
                    </a:prstGeom>
                    <a:solidFill>
                      <a:srgbClr val="eeeeee"/>
                    </a:solidFill>
                    <a:ln w="38235" cap="flat" cmpd="sng" algn="ctr">
                      <a:solidFill>
                        <a:srgbClr val="212121"/>
                      </a:solidFill>
                      <a:prstDash val="solid"/>
                      <a:miter/>
                    </a:ln>
                  </p:spPr>
                  <p:txBody>
                    <a:bodyPr vert="horz" wrap="none" lIns="91440" tIns="45720" rIns="91440" bIns="45720" anchor="t">
                      <a:noAutofit/>
                    </a:bodyPr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1200" b="0" i="0" baseline="0">
                        <a:solidFill>
                          <a:schemeClr val="tx1"/>
                        </a:solidFill>
                        <a:latin typeface="Arial"/>
                        <a:ea typeface="Arial"/>
                      </a:endParaRPr>
                    </a:p>
                  </p:txBody>
                </p:sp>
              </p:grpSp>
            </p:grpSp>
            <p:sp>
              <p:nvSpPr>
                <p:cNvPr id="3086" name="타원 3085"/>
                <p:cNvSpPr/>
                <p:nvPr/>
              </p:nvSpPr>
              <p:spPr>
                <a:xfrm>
                  <a:off x="6791309" y="3199795"/>
                  <a:ext cx="155563" cy="155563"/>
                </a:xfrm>
                <a:prstGeom prst="ellipse">
                  <a:avLst/>
                </a:prstGeom>
                <a:solidFill>
                  <a:srgbClr val="eeeeee"/>
                </a:solidFill>
                <a:ln w="38235" cap="flat" cmpd="sng" algn="ctr">
                  <a:solidFill>
                    <a:srgbClr val="212121"/>
                  </a:solidFill>
                  <a:prstDash val="solid"/>
                  <a:miter/>
                </a:ln>
              </p:spPr>
              <p:txBody>
                <a:bodyPr vert="horz" wrap="none" lIns="91440" tIns="45720" rIns="91440" bIns="45720" anchor="t">
                  <a:noAutofit/>
                </a:bodyPr>
                <a:lstStyle/>
                <a:p>
                  <a:pPr marL="0" lvl="0" indent="0" algn="l" rtl="0" eaLnBrk="1" latinLnBrk="1" hangingPunct="1">
                    <a:lnSpc>
                      <a:spcPct val="100000"/>
                    </a:lnSpc>
                    <a:spcBef>
                      <a:spcPct val="30000"/>
                    </a:spcBef>
                    <a:spcAft>
                      <a:spcPct val="0"/>
                    </a:spcAft>
                    <a:buNone/>
                    <a:defRPr/>
                  </a:pPr>
                  <a:endParaRPr kumimoji="1" lang="ko-KR" altLang="en-US" sz="1200" b="0" i="0" baseline="0">
                    <a:solidFill>
                      <a:schemeClr val="tx1"/>
                    </a:solidFill>
                    <a:latin typeface="Arial"/>
                    <a:ea typeface="Arial"/>
                  </a:endParaRPr>
                </a:p>
              </p:txBody>
            </p:sp>
            <p:sp>
              <p:nvSpPr>
                <p:cNvPr id="3087" name="TextBox 3086"/>
                <p:cNvSpPr txBox="1"/>
                <p:nvPr/>
              </p:nvSpPr>
              <p:spPr>
                <a:xfrm>
                  <a:off x="4607238" y="2261781"/>
                  <a:ext cx="4529871" cy="639612"/>
                </a:xfrm>
                <a:prstGeom prst="rect">
                  <a:avLst/>
                </a:prstGeom>
                <a:noFill/>
                <a:ln w="9525" cap="flat" cmpd="sng" algn="ctr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anchor="t">
                  <a:noAutofit/>
                </a:bodyPr>
                <a:lstStyle/>
                <a:p>
                  <a:pPr algn="ctr">
                    <a:lnSpc>
                      <a:spcPct val="150000"/>
                    </a:lnSpc>
                    <a:defRPr/>
                  </a:pPr>
                  <a:r>
                    <a:rPr kumimoji="1" lang="en-US" altLang="ko-KR" sz="2400" b="0" i="0" baseline="0">
                      <a:solidFill>
                        <a:srgbClr val="000000">
                          <a:alpha val="100000"/>
                        </a:srgbClr>
                      </a:solidFill>
                      <a:latin typeface="KoPub돋움체 Bold"/>
                      <a:ea typeface="KoPub돋움체 Bold"/>
                    </a:rPr>
                    <a:t>3</a:t>
                  </a:r>
                  <a:r>
                    <a:rPr kumimoji="1" lang="ko-KR" altLang="en-US" sz="2400" b="0" i="0" baseline="0">
                      <a:solidFill>
                        <a:srgbClr val="000000">
                          <a:alpha val="100000"/>
                        </a:srgbClr>
                      </a:solidFill>
                      <a:latin typeface="KoPub돋움체 Bold"/>
                      <a:ea typeface="KoPub돋움체 Bold"/>
                    </a:rPr>
                    <a:t>. </a:t>
                  </a:r>
                  <a:r>
                    <a:rPr lang="ko-KR" altLang="en-US" sz="2400" b="0" spc="-150">
                      <a:ln w="9525">
                        <a:solidFill>
                          <a:schemeClr val="tx1">
                            <a:lumMod val="75000"/>
                            <a:lumOff val="25000"/>
                            <a:alpha val="0"/>
                          </a:schemeClr>
                        </a:solidFill>
                      </a:ln>
                      <a:solidFill>
                        <a:schemeClr val="tx1"/>
                      </a:solidFill>
                      <a:latin typeface="KoPub돋움체 Bold"/>
                      <a:ea typeface="KoPub돋움체 Bold"/>
                    </a:rPr>
                    <a:t>결과 및 애로사항</a:t>
                  </a:r>
                  <a:endParaRPr lang="ko-KR" altLang="en-US" sz="2400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endParaRPr>
                </a:p>
              </p:txBody>
            </p:sp>
          </p:grpSp>
          <p:sp>
            <p:nvSpPr>
              <p:cNvPr id="3089" name="타원 3088"/>
              <p:cNvSpPr/>
              <p:nvPr/>
            </p:nvSpPr>
            <p:spPr>
              <a:xfrm>
                <a:off x="8620048" y="3199795"/>
                <a:ext cx="155563" cy="155563"/>
              </a:xfrm>
              <a:prstGeom prst="ellipse">
                <a:avLst/>
              </a:prstGeom>
              <a:solidFill>
                <a:srgbClr val="eeeeee">
                  <a:alpha val="100000"/>
                </a:srgbClr>
              </a:solidFill>
              <a:ln w="38235" cap="flat" cmpd="sng" algn="ctr">
                <a:solidFill>
                  <a:srgbClr val="212121">
                    <a:alpha val="100000"/>
                  </a:srgbClr>
                </a:solidFill>
                <a:prstDash val="solid"/>
                <a:miter/>
              </a:ln>
            </p:spPr>
            <p:txBody>
              <a:bodyPr vert="horz" wrap="none" lIns="91440" tIns="45720" rIns="91440" bIns="45720" anchor="t">
                <a:noAutofit/>
              </a:bodyPr>
              <a:lstStyle/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1200" b="0" i="0" u="none" strike="noStrike" kern="1200" cap="none" spc="0" normalizeH="0" baseline="0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  <p:sp>
          <p:nvSpPr>
            <p:cNvPr id="3091" name="TextBox 3090"/>
            <p:cNvSpPr txBox="1"/>
            <p:nvPr/>
          </p:nvSpPr>
          <p:spPr>
            <a:xfrm>
              <a:off x="7193510" y="3499814"/>
              <a:ext cx="3026816" cy="63961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kumimoji="1" lang="en-US" altLang="ko-KR" sz="2400" b="0" i="0" u="none" strike="noStrike" kern="1200" cap="none" spc="0" normalizeH="0" baseline="0">
                  <a:solidFill>
                    <a:srgbClr val="000000"/>
                  </a:solidFill>
                  <a:latin typeface="KoPub돋움체 Bold"/>
                  <a:ea typeface="KoPub돋움체 Bold"/>
                </a:rPr>
                <a:t>4</a:t>
              </a:r>
              <a:r>
                <a:rPr kumimoji="1" lang="ko-KR" altLang="en-US" sz="2400" b="0" i="0" u="none" strike="noStrike" kern="1200" cap="none" spc="0" normalizeH="0" baseline="0">
                  <a:solidFill>
                    <a:srgbClr val="000000"/>
                  </a:solidFill>
                  <a:latin typeface="KoPub돋움체 Bold"/>
                  <a:ea typeface="KoPub돋움체 Bold"/>
                </a:rPr>
                <a:t>. </a:t>
              </a:r>
              <a:r>
                <a:rPr lang="ko-KR" altLang="en-US" sz="2400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다음 주 계획</a:t>
              </a:r>
              <a:endParaRPr lang="ko-KR" altLang="en-US" sz="2400" b="0" spc="-150">
                <a:solidFill>
                  <a:schemeClr val="tx1"/>
                </a:solidFill>
                <a:latin typeface="KoPub돋움체 Bold"/>
                <a:ea typeface="KoPub돋움체 Bold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5135" name="직사각형 1"/>
          <p:cNvSpPr/>
          <p:nvPr/>
        </p:nvSpPr>
        <p:spPr>
          <a:xfrm>
            <a:off x="769753" y="1611401"/>
            <a:ext cx="2880925" cy="3601156"/>
          </a:xfrm>
          <a:prstGeom prst="rect">
            <a:avLst/>
          </a:prstGeom>
          <a:noFill/>
          <a:ln w="19050" cap="flat" cmpd="sng" algn="ctr">
            <a:solidFill>
              <a:srgbClr val="2B4A66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HNC_GO_B_HINT_GS"/>
              <a:ea typeface="HNC_GO_B_HINT_GS"/>
              <a:cs typeface="HNC_GO_B_HINT_GS"/>
            </a:endParaRPr>
          </a:p>
        </p:txBody>
      </p:sp>
      <p:pic>
        <p:nvPicPr>
          <p:cNvPr id="5142" name="그림 514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35603" y="1827471"/>
            <a:ext cx="2743052" cy="3200228"/>
          </a:xfrm>
          <a:prstGeom prst="rect">
            <a:avLst/>
          </a:prstGeom>
        </p:spPr>
      </p:pic>
      <p:grpSp>
        <p:nvGrpSpPr>
          <p:cNvPr id="5144" name="그룹 5143"/>
          <p:cNvGrpSpPr/>
          <p:nvPr/>
        </p:nvGrpSpPr>
        <p:grpSpPr>
          <a:xfrm>
            <a:off x="4076642" y="1592529"/>
            <a:ext cx="7922546" cy="2627310"/>
            <a:chOff x="4076861" y="1592258"/>
            <a:chExt cx="7922971" cy="2627451"/>
          </a:xfrm>
        </p:grpSpPr>
        <p:grpSp>
          <p:nvGrpSpPr>
            <p:cNvPr id="5141" name="그룹 5140"/>
            <p:cNvGrpSpPr/>
            <p:nvPr/>
          </p:nvGrpSpPr>
          <p:grpSpPr>
            <a:xfrm>
              <a:off x="4076861" y="1592258"/>
              <a:ext cx="7922970" cy="2627451"/>
              <a:chOff x="1949850" y="3725672"/>
              <a:chExt cx="8753496" cy="2643441"/>
            </a:xfrm>
          </p:grpSpPr>
          <p:sp>
            <p:nvSpPr>
              <p:cNvPr id="5129" name="TextBox 5128"/>
              <p:cNvSpPr txBox="1"/>
              <p:nvPr/>
            </p:nvSpPr>
            <p:spPr>
              <a:xfrm>
                <a:off x="2924431" y="3725672"/>
                <a:ext cx="6338376" cy="59523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애플리케이션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UI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설계 및 자료조사</a:t>
                </a:r>
              </a:p>
            </p:txBody>
          </p:sp>
          <p:pic>
            <p:nvPicPr>
              <p:cNvPr id="3" name="그림 2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1949850" y="4684619"/>
                <a:ext cx="239738" cy="239738"/>
              </a:xfrm>
              <a:prstGeom prst="rect">
                <a:avLst/>
              </a:prstGeom>
            </p:spPr>
          </p:pic>
          <p:sp>
            <p:nvSpPr>
              <p:cNvPr id="25" name="TextBox 24"/>
              <p:cNvSpPr txBox="1"/>
              <p:nvPr/>
            </p:nvSpPr>
            <p:spPr>
              <a:xfrm>
                <a:off x="2069713" y="4474973"/>
                <a:ext cx="8633634" cy="189414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lvl="0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262626">
                      <a:alpha val="100000"/>
                    </a:srgbClr>
                  </a:buClr>
                  <a:buSzPct val="100000"/>
                  <a:defRPr/>
                </a:pPr>
                <a:r>
                  <a:rPr kumimoji="1" lang="en-US" altLang="ko-KR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  React Navigation</a:t>
                </a:r>
                <a:r>
                  <a:rPr kumimoji="1" lang="ko-KR" altLang="en-US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</a:t>
                </a:r>
                <a:r>
                  <a:rPr kumimoji="1" lang="en-US" altLang="ko-KR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docs</a:t>
                </a:r>
                <a:r>
                  <a:rPr kumimoji="1" lang="ko-KR" altLang="en-US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에서 네비게이션 종류에 대한 자료조사</a:t>
                </a:r>
              </a:p>
              <a:p>
                <a:pPr lvl="0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262626">
                      <a:alpha val="100000"/>
                    </a:srgbClr>
                  </a:buClr>
                  <a:buSzPct val="100000"/>
                  <a:defRPr/>
                </a:pPr>
                <a:r>
                  <a:rPr kumimoji="1" lang="ko-KR" altLang="en-US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  어떤 종류의 네비게이션을 사용할 것 인지 설계</a:t>
                </a:r>
                <a:r>
                  <a:rPr kumimoji="1" lang="en-US" altLang="ko-KR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</a:t>
                </a:r>
                <a:r>
                  <a:rPr kumimoji="1" lang="ko-KR" altLang="en-US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진행</a:t>
                </a:r>
              </a:p>
              <a:p>
                <a:pPr marL="0" lvl="0" indent="0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262626">
                      <a:alpha val="100000"/>
                    </a:srgbClr>
                  </a:buClr>
                  <a:buSzPct val="100000"/>
                  <a:buFont typeface="+mj-ea"/>
                  <a:buNone/>
                  <a:defRPr/>
                </a:pPr>
                <a:r>
                  <a:rPr kumimoji="1" lang="ko-KR" altLang="en-US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  </a:t>
                </a:r>
                <a:r>
                  <a:rPr kumimoji="1" lang="en-US" altLang="ko-KR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(React Navigation docs:  </a:t>
                </a:r>
                <a:r>
                  <a:rPr kumimoji="1" lang="en-US" altLang="ko-KR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  <a:hlinkClick r:id="rId5"/>
                  </a:rPr>
                  <a:t>https://reactnavigation.org/docs/getting-started/</a:t>
                </a:r>
                <a:r>
                  <a:rPr kumimoji="1" lang="en-US" altLang="ko-KR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)</a:t>
                </a:r>
              </a:p>
            </p:txBody>
          </p:sp>
        </p:grpSp>
        <p:pic>
          <p:nvPicPr>
            <p:cNvPr id="5143" name="그림 2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4076861" y="2983554"/>
              <a:ext cx="216991" cy="21699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5644073" y="1281223"/>
            <a:ext cx="6049942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>
              <a:lnSpc>
                <a:spcPct val="150000"/>
              </a:lnSpc>
              <a:spcAft>
                <a:spcPct val="0"/>
              </a:spcAft>
              <a:buFont typeface="Arial"/>
              <a:buNone/>
              <a:defRPr/>
            </a:pP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Unity AR Foundation 및 </a:t>
            </a:r>
            <a:r>
              <a:rPr kumimoji="1" lang="en-US" altLang="ko-KR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Vuforia </a:t>
            </a: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학습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5884729" y="2437718"/>
            <a:ext cx="6343649" cy="3962416"/>
            <a:chOff x="5940933" y="2175596"/>
            <a:chExt cx="6343990" cy="3962629"/>
          </a:xfrm>
        </p:grpSpPr>
        <p:sp>
          <p:nvSpPr>
            <p:cNvPr id="5133" name="TextBox 5132"/>
            <p:cNvSpPr txBox="1"/>
            <p:nvPr/>
          </p:nvSpPr>
          <p:spPr>
            <a:xfrm>
              <a:off x="6234656" y="2175596"/>
              <a:ext cx="6050267" cy="39626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Programmers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와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Youtube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를 참고하여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Unity AR(C#)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학습 계속 진행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Arial"/>
                <a:buNone/>
                <a:defRPr/>
              </a:pPr>
              <a:endPara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Unity AR 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싱글 이미지 트래킹 진행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Arial"/>
                <a:buNone/>
                <a:defRPr/>
              </a:pPr>
              <a:endPara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58759" y="3587724"/>
              <a:ext cx="239738" cy="239738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40933" y="2378624"/>
              <a:ext cx="239738" cy="239738"/>
            </a:xfrm>
            <a:prstGeom prst="rect">
              <a:avLst/>
            </a:prstGeom>
          </p:spPr>
        </p:pic>
      </p:grpSp>
      <p:sp>
        <p:nvSpPr>
          <p:cNvPr id="18" name="TextBox 17"/>
          <p:cNvSpPr txBox="1"/>
          <p:nvPr/>
        </p:nvSpPr>
        <p:spPr>
          <a:xfrm>
            <a:off x="11711097" y="5876372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5137" name="TextBox 2"/>
          <p:cNvSpPr txBox="1"/>
          <p:nvPr/>
        </p:nvSpPr>
        <p:spPr>
          <a:xfrm>
            <a:off x="706433" y="4558549"/>
            <a:ext cx="4586154" cy="725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Unity AR Foundation 강좌 - 싱글 이미지 트랙킹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(</a:t>
            </a: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  <a:hlinkClick r:id="rId4"/>
              </a:rPr>
              <a:t>https://www.youtube.com/watch?v=Qyu_AN5zv14</a:t>
            </a: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)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467141" y="1528769"/>
            <a:ext cx="5113642" cy="3822034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5138" name="그림 5137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39165" y="1600791"/>
            <a:ext cx="4987562" cy="27298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5141" name="그룹 5140"/>
          <p:cNvGrpSpPr/>
          <p:nvPr/>
        </p:nvGrpSpPr>
        <p:grpSpPr>
          <a:xfrm>
            <a:off x="2130704" y="4526935"/>
            <a:ext cx="8753033" cy="1636986"/>
            <a:chOff x="2178444" y="3725672"/>
            <a:chExt cx="8753503" cy="1637074"/>
          </a:xfrm>
        </p:grpSpPr>
        <p:sp>
          <p:nvSpPr>
            <p:cNvPr id="5129" name="TextBox 5128"/>
            <p:cNvSpPr txBox="1"/>
            <p:nvPr/>
          </p:nvSpPr>
          <p:spPr>
            <a:xfrm>
              <a:off x="2924431" y="3725672"/>
              <a:ext cx="6338376" cy="59523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lvl="0" indent="0" algn="ctr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멘토링 진행</a:t>
              </a: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78444" y="4684619"/>
              <a:ext cx="239738" cy="239738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2298313" y="4474973"/>
              <a:ext cx="8633634" cy="887773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lvl="0" defTabSz="58846888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 비대면으로 멘토링 및 프로젝트 진행 상황 브리핑 진행</a:t>
              </a:r>
            </a:p>
          </p:txBody>
        </p:sp>
      </p:grpSp>
      <p:sp>
        <p:nvSpPr>
          <p:cNvPr id="5135" name="직사각형 1"/>
          <p:cNvSpPr/>
          <p:nvPr/>
        </p:nvSpPr>
        <p:spPr>
          <a:xfrm>
            <a:off x="3187422" y="1030594"/>
            <a:ext cx="5306491" cy="3313064"/>
          </a:xfrm>
          <a:prstGeom prst="rect">
            <a:avLst/>
          </a:prstGeom>
          <a:noFill/>
          <a:ln w="19050" cap="flat" cmpd="sng" algn="ctr">
            <a:solidFill>
              <a:srgbClr val="2B4A66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HNC_GO_B_HINT_GS"/>
              <a:ea typeface="HNC_GO_B_HINT_GS"/>
              <a:cs typeface="HNC_GO_B_HINT_GS"/>
            </a:endParaRPr>
          </a:p>
        </p:txBody>
      </p:sp>
      <p:pic>
        <p:nvPicPr>
          <p:cNvPr id="5143" name="그림 514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233567" y="1079395"/>
            <a:ext cx="5223710" cy="31404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TextBox 8195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8197" name="TextBox 8196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다음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8198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8199" name="TextBox 8198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8200" name="TextBox 8199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03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8201" name="TextBox 8200"/>
          <p:cNvSpPr txBox="1"/>
          <p:nvPr/>
        </p:nvSpPr>
        <p:spPr>
          <a:xfrm>
            <a:off x="161377" y="2198929"/>
            <a:ext cx="5070861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애플리케이션 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UI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설계</a:t>
            </a:r>
          </a:p>
        </p:txBody>
      </p:sp>
      <p:cxnSp>
        <p:nvCxnSpPr>
          <p:cNvPr id="8203" name="직선 연결선 8202"/>
          <p:cNvCxnSpPr/>
          <p:nvPr/>
        </p:nvCxnSpPr>
        <p:spPr>
          <a:xfrm>
            <a:off x="430797" y="3718035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4" name="TextBox 8203"/>
          <p:cNvSpPr txBox="1"/>
          <p:nvPr/>
        </p:nvSpPr>
        <p:spPr>
          <a:xfrm>
            <a:off x="259418" y="4642748"/>
            <a:ext cx="4720904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AR Foundation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실습</a:t>
            </a:r>
          </a:p>
        </p:txBody>
      </p:sp>
      <p:cxnSp>
        <p:nvCxnSpPr>
          <p:cNvPr id="8206" name="직선 연결선 8205"/>
          <p:cNvCxnSpPr/>
          <p:nvPr/>
        </p:nvCxnSpPr>
        <p:spPr>
          <a:xfrm>
            <a:off x="430797" y="6166822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7" name="TextBox 8206"/>
          <p:cNvSpPr txBox="1"/>
          <p:nvPr/>
        </p:nvSpPr>
        <p:spPr>
          <a:xfrm>
            <a:off x="5096444" y="2146801"/>
            <a:ext cx="6946843" cy="91476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프로젝트 일정에 따라 애플리케이션 UI 설계 및 </a:t>
            </a:r>
          </a:p>
          <a:p>
            <a:pPr marL="0" lvl="0" indent="0" algn="l" defTabSz="58846888">
              <a:lnSpc>
                <a:spcPct val="150000"/>
              </a:lnSpc>
              <a:buFont typeface="Arial"/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자료조사 진행</a:t>
            </a:r>
          </a:p>
        </p:txBody>
      </p:sp>
      <p:sp>
        <p:nvSpPr>
          <p:cNvPr id="8208" name="TextBox 8207"/>
          <p:cNvSpPr txBox="1"/>
          <p:nvPr/>
        </p:nvSpPr>
        <p:spPr>
          <a:xfrm>
            <a:off x="5080270" y="4611653"/>
            <a:ext cx="6885320" cy="86545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AR Foundation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을 사용하여 예제 실습 진행 </a:t>
            </a:r>
          </a:p>
          <a:p>
            <a:pPr marL="0" lvl="0" indent="0" algn="l" defTabSz="58846888">
              <a:lnSpc>
                <a:spcPct val="150000"/>
              </a:lnSpc>
              <a:buFont typeface="Arial"/>
              <a:buNone/>
              <a:defRPr/>
            </a:pPr>
            <a:endParaRPr kumimoji="1" lang="en-US" altLang="ko-KR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619533" y="1341272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301037" y="3427585"/>
            <a:ext cx="6338036" cy="998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10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월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5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주차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(10/26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~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11/1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)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445433" y="4744257"/>
            <a:ext cx="5721602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4099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4101" name="TextBox 4100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지난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410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4103" name="TextBox 4102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4104" name="TextBox 4103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01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graphicFrame>
        <p:nvGraphicFramePr>
          <p:cNvPr id="4105" name="표 4104"/>
          <p:cNvGraphicFramePr/>
          <p:nvPr/>
        </p:nvGraphicFramePr>
        <p:xfrm>
          <a:off x="3809117" y="1441488"/>
          <a:ext cx="7688115" cy="492004"/>
        </p:xfrm>
        <a:graphic>
          <a:graphicData uri="http://schemas.openxmlformats.org/drawingml/2006/table">
            <a:tbl>
              <a:tblPr firstRow="1" bandRow="1"/>
              <a:tblGrid>
                <a:gridCol w="1922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2004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9월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10월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11월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12월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138" name="TextBox 4137"/>
          <p:cNvSpPr txBox="1"/>
          <p:nvPr/>
        </p:nvSpPr>
        <p:spPr>
          <a:xfrm>
            <a:off x="0" y="2125495"/>
            <a:ext cx="3707535" cy="90944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어플리케이션 기능 및 UI 자료 조사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AR 기능 자료조사</a:t>
            </a:r>
          </a:p>
        </p:txBody>
      </p:sp>
      <p:cxnSp>
        <p:nvCxnSpPr>
          <p:cNvPr id="4141" name="직선 연결선 4140"/>
          <p:cNvCxnSpPr/>
          <p:nvPr/>
        </p:nvCxnSpPr>
        <p:spPr>
          <a:xfrm>
            <a:off x="365026" y="342697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grpSp>
        <p:nvGrpSpPr>
          <p:cNvPr id="2" name="그룹 1"/>
          <p:cNvGrpSpPr/>
          <p:nvPr/>
        </p:nvGrpSpPr>
        <p:grpSpPr>
          <a:xfrm>
            <a:off x="553093" y="3587445"/>
            <a:ext cx="11079743" cy="2859085"/>
            <a:chOff x="284111" y="3664866"/>
            <a:chExt cx="11080337" cy="285923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3245266" y="5168538"/>
              <a:ext cx="239738" cy="239738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/>
          </p:nvGrpSpPr>
          <p:grpSpPr>
            <a:xfrm>
              <a:off x="284111" y="3664866"/>
              <a:ext cx="11080337" cy="2859239"/>
              <a:chOff x="284111" y="3664866"/>
              <a:chExt cx="11080337" cy="2859239"/>
            </a:xfrm>
          </p:grpSpPr>
          <p:sp>
            <p:nvSpPr>
              <p:cNvPr id="4139" name="TextBox 4138"/>
              <p:cNvSpPr txBox="1"/>
              <p:nvPr/>
            </p:nvSpPr>
            <p:spPr>
              <a:xfrm>
                <a:off x="284111" y="3664866"/>
                <a:ext cx="11080337" cy="90948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계획 일정 및 애로사항에 따라 진행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(10/26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~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11/1)</a:t>
                </a:r>
              </a:p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바탕체 Medium"/>
                  <a:ea typeface="KoPub바탕체 Medium"/>
                </a:endParaRPr>
              </a:p>
            </p:txBody>
          </p:sp>
          <p:pic>
            <p:nvPicPr>
              <p:cNvPr id="13" name="그림 12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245266" y="4536217"/>
                <a:ext cx="239738" cy="239738"/>
              </a:xfrm>
              <a:prstGeom prst="rect">
                <a:avLst/>
              </a:prstGeom>
            </p:spPr>
          </p:pic>
          <p:pic>
            <p:nvPicPr>
              <p:cNvPr id="14" name="그림 13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244901" y="5833899"/>
                <a:ext cx="239738" cy="239738"/>
              </a:xfrm>
              <a:prstGeom prst="rect">
                <a:avLst/>
              </a:prstGeom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3572673" y="4367832"/>
                <a:ext cx="6050267" cy="8512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React Native 기능 및 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UI 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자료조사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572673" y="5674666"/>
                <a:ext cx="6050267" cy="8494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GitHub 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설정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572673" y="5019414"/>
                <a:ext cx="6050267" cy="8474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Unity AR Foundation 및 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Vuforia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학습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</p:grpSp>
      </p:grpSp>
      <p:sp>
        <p:nvSpPr>
          <p:cNvPr id="4143" name="사각형: 둥근 모서리 9262"/>
          <p:cNvSpPr/>
          <p:nvPr/>
        </p:nvSpPr>
        <p:spPr>
          <a:xfrm>
            <a:off x="3967798" y="2422148"/>
            <a:ext cx="5508948" cy="452320"/>
          </a:xfrm>
          <a:prstGeom prst="roundRect">
            <a:avLst>
              <a:gd name="adj" fmla="val 50000"/>
            </a:avLst>
          </a:prstGeom>
          <a:solidFill>
            <a:srgbClr val="FF5050">
              <a:alpha val="100000"/>
            </a:srgbClr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u="none" strike="noStrike" kern="1200" cap="none" spc="0" normalizeH="0" baseline="0">
              <a:solidFill>
                <a:srgbClr val="000000"/>
              </a:solidFill>
              <a:latin typeface="Arial"/>
              <a:ea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3" grpId="0" animBg="1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5141" name="그룹 5140"/>
          <p:cNvGrpSpPr/>
          <p:nvPr/>
        </p:nvGrpSpPr>
        <p:grpSpPr>
          <a:xfrm>
            <a:off x="1949739" y="3897270"/>
            <a:ext cx="8753033" cy="2975543"/>
            <a:chOff x="1949844" y="3725672"/>
            <a:chExt cx="8753503" cy="2975703"/>
          </a:xfrm>
        </p:grpSpPr>
        <p:sp>
          <p:nvSpPr>
            <p:cNvPr id="5129" name="TextBox 5128"/>
            <p:cNvSpPr txBox="1"/>
            <p:nvPr/>
          </p:nvSpPr>
          <p:spPr>
            <a:xfrm>
              <a:off x="2924431" y="3725672"/>
              <a:ext cx="6338376" cy="59523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lvl="0" indent="0" algn="ctr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React Native </a:t>
              </a: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기능 및 </a:t>
              </a: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UI</a:t>
              </a: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 자료조사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69713" y="5075497"/>
              <a:ext cx="7641796" cy="116096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바탕"/>
                <a:buNone/>
                <a:defRPr/>
              </a:pP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  <a:p>
              <a:pPr lvl="0" algn="l" defTabSz="58846888">
                <a:lnSpc>
                  <a:spcPct val="150000"/>
                </a:lnSpc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  React Native</a:t>
              </a: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를 사용중인 조원이 있어 애로사항은 </a:t>
              </a:r>
              <a:r>
                <a:rPr kumimoji="1" lang="ko-KR" altLang="en-US" sz="2000" i="0" baseline="0">
                  <a:solidFill>
                    <a:srgbClr val="D70909"/>
                  </a:solidFill>
                  <a:latin typeface="KoPub바탕체 Medium"/>
                  <a:ea typeface="KoPub바탕체 Medium"/>
                </a:rPr>
                <a:t>발생하지 않음</a:t>
              </a:r>
            </a:p>
            <a:p>
              <a:pPr marL="260384" lvl="0" indent="-260384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949844" y="4684619"/>
              <a:ext cx="239738" cy="1277555"/>
              <a:chOff x="1949844" y="4579844"/>
              <a:chExt cx="239738" cy="1277555"/>
            </a:xfrm>
          </p:grpSpPr>
          <p:pic>
            <p:nvPicPr>
              <p:cNvPr id="3" name="그림 2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1949844" y="4579844"/>
                <a:ext cx="239738" cy="239738"/>
              </a:xfrm>
              <a:prstGeom prst="rect">
                <a:avLst/>
              </a:prstGeom>
            </p:spPr>
          </p:pic>
          <p:pic>
            <p:nvPicPr>
              <p:cNvPr id="17" name="그림 16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1949844" y="5617661"/>
                <a:ext cx="239738" cy="239738"/>
              </a:xfrm>
              <a:prstGeom prst="rect">
                <a:avLst/>
              </a:prstGeom>
            </p:spPr>
          </p:pic>
        </p:grpSp>
        <p:sp>
          <p:nvSpPr>
            <p:cNvPr id="25" name="TextBox 24"/>
            <p:cNvSpPr txBox="1"/>
            <p:nvPr/>
          </p:nvSpPr>
          <p:spPr>
            <a:xfrm>
              <a:off x="2069713" y="4474973"/>
              <a:ext cx="8633634" cy="222640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  React Native</a:t>
              </a: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</a:t>
              </a: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docs</a:t>
              </a: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에서 </a:t>
              </a: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UI</a:t>
              </a: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설계에 필요한 컴포넌트 학습 및 자료조사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바탕"/>
                <a:buNone/>
                <a:defRPr/>
              </a:pP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  </a:t>
              </a: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(React Native docs:      </a:t>
              </a: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  <a:hlinkClick r:id="rId4"/>
                </a:rPr>
                <a:t>https://reactnative.dev/docs/next/using-a-listview</a:t>
              </a: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)</a:t>
              </a:r>
            </a:p>
          </p:txBody>
        </p:sp>
      </p:grpSp>
      <p:sp>
        <p:nvSpPr>
          <p:cNvPr id="5135" name="직사각형 1"/>
          <p:cNvSpPr/>
          <p:nvPr/>
        </p:nvSpPr>
        <p:spPr>
          <a:xfrm>
            <a:off x="3234409" y="1045470"/>
            <a:ext cx="5545781" cy="2736879"/>
          </a:xfrm>
          <a:prstGeom prst="rect">
            <a:avLst/>
          </a:prstGeom>
          <a:noFill/>
          <a:ln w="19050" cap="flat" cmpd="sng" algn="ctr">
            <a:solidFill>
              <a:srgbClr val="2B4A66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HNC_GO_B_HINT_GS"/>
              <a:ea typeface="HNC_GO_B_HINT_GS"/>
              <a:cs typeface="HNC_GO_B_HINT_GS"/>
            </a:endParaRPr>
          </a:p>
        </p:txBody>
      </p:sp>
      <p:pic>
        <p:nvPicPr>
          <p:cNvPr id="5136" name="그림 5135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3262983" y="1074043"/>
            <a:ext cx="5473758" cy="2663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5644073" y="1281223"/>
            <a:ext cx="6049942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>
              <a:lnSpc>
                <a:spcPct val="150000"/>
              </a:lnSpc>
              <a:spcAft>
                <a:spcPct val="0"/>
              </a:spcAft>
              <a:buFont typeface="Arial"/>
              <a:buNone/>
              <a:defRPr/>
            </a:pP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Unity AR Foundation 및 </a:t>
            </a:r>
            <a:r>
              <a:rPr kumimoji="1" lang="en-US" altLang="ko-KR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Vuforia </a:t>
            </a: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학습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5884729" y="2437718"/>
            <a:ext cx="6343649" cy="3962416"/>
            <a:chOff x="5940933" y="2175596"/>
            <a:chExt cx="6343990" cy="3962629"/>
          </a:xfrm>
        </p:grpSpPr>
        <p:sp>
          <p:nvSpPr>
            <p:cNvPr id="5133" name="TextBox 5132"/>
            <p:cNvSpPr txBox="1"/>
            <p:nvPr/>
          </p:nvSpPr>
          <p:spPr>
            <a:xfrm>
              <a:off x="6234656" y="2175596"/>
              <a:ext cx="6050267" cy="39626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Programmers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와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Youtube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를 참고하여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Unity AR(C#)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학습 계속 진행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Arial"/>
                <a:buNone/>
                <a:defRPr/>
              </a:pPr>
              <a:endPara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Vuforia 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환경변수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설정 진행 및 완료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Arial"/>
                <a:buNone/>
                <a:defRPr/>
              </a:pPr>
              <a:endPara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AR Foundation</a:t>
              </a: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및 </a:t>
              </a: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Vuforia</a:t>
              </a: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학습에 시간이 다소 걸릴 것 같다는 </a:t>
              </a:r>
              <a:r>
                <a:rPr kumimoji="1" lang="ko-KR" altLang="en-US" sz="2000" b="0" i="0" baseline="0">
                  <a:solidFill>
                    <a:srgbClr val="D70909"/>
                  </a:solidFill>
                  <a:latin typeface="KoPub바탕체 Medium"/>
                  <a:ea typeface="KoPub바탕체 Medium"/>
                </a:rPr>
                <a:t>애로사항</a:t>
              </a: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이 발생</a:t>
              </a:r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58014" y="4363763"/>
              <a:ext cx="239738" cy="239738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58759" y="3587724"/>
              <a:ext cx="239738" cy="239738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40933" y="2378624"/>
              <a:ext cx="239738" cy="239738"/>
            </a:xfrm>
            <a:prstGeom prst="rect">
              <a:avLst/>
            </a:prstGeom>
          </p:spPr>
        </p:pic>
      </p:grpSp>
      <p:sp>
        <p:nvSpPr>
          <p:cNvPr id="18" name="TextBox 17"/>
          <p:cNvSpPr txBox="1"/>
          <p:nvPr/>
        </p:nvSpPr>
        <p:spPr>
          <a:xfrm>
            <a:off x="11711097" y="5876372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5137" name="TextBox 2"/>
          <p:cNvSpPr txBox="1"/>
          <p:nvPr/>
        </p:nvSpPr>
        <p:spPr>
          <a:xfrm>
            <a:off x="1182374" y="5684968"/>
            <a:ext cx="4586154" cy="7234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Unity</a:t>
            </a:r>
            <a:r>
              <a:rPr kumimoji="1" lang="ko-KR" altLang="en-US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로 배우는 </a:t>
            </a: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C#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(https://programmers.co.kr/learn/courses/1)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182374" y="1220859"/>
            <a:ext cx="4101845" cy="5303721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5140" name="그림 5139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213152" y="1753819"/>
            <a:ext cx="4034910" cy="2880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5141" name="그룹 5140"/>
          <p:cNvGrpSpPr/>
          <p:nvPr/>
        </p:nvGrpSpPr>
        <p:grpSpPr>
          <a:xfrm>
            <a:off x="2178327" y="4431691"/>
            <a:ext cx="8753033" cy="1636986"/>
            <a:chOff x="2178444" y="3725672"/>
            <a:chExt cx="8753503" cy="1637074"/>
          </a:xfrm>
        </p:grpSpPr>
        <p:sp>
          <p:nvSpPr>
            <p:cNvPr id="5129" name="TextBox 5128"/>
            <p:cNvSpPr txBox="1"/>
            <p:nvPr/>
          </p:nvSpPr>
          <p:spPr>
            <a:xfrm>
              <a:off x="2924431" y="3725672"/>
              <a:ext cx="6338376" cy="59523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lvl="0" indent="0" algn="ctr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GitHub </a:t>
              </a: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세팅</a:t>
              </a: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78444" y="4684619"/>
              <a:ext cx="239738" cy="239738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2298313" y="4474973"/>
              <a:ext cx="8633634" cy="887773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lvl="0" defTabSz="58846888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GitHub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를 통한 공동개발환경 구축 작업 진행 및 완료</a:t>
              </a:r>
            </a:p>
          </p:txBody>
        </p:sp>
      </p:grpSp>
      <p:sp>
        <p:nvSpPr>
          <p:cNvPr id="5135" name="직사각형 1"/>
          <p:cNvSpPr/>
          <p:nvPr/>
        </p:nvSpPr>
        <p:spPr>
          <a:xfrm>
            <a:off x="2587379" y="1030594"/>
            <a:ext cx="6682948" cy="3313064"/>
          </a:xfrm>
          <a:prstGeom prst="rect">
            <a:avLst/>
          </a:prstGeom>
          <a:noFill/>
          <a:ln w="19050" cap="flat" cmpd="sng" algn="ctr">
            <a:solidFill>
              <a:srgbClr val="2B4A66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HNC_GO_B_HINT_GS"/>
              <a:ea typeface="HNC_GO_B_HINT_GS"/>
              <a:cs typeface="HNC_GO_B_HINT_GS"/>
            </a:endParaRPr>
          </a:p>
        </p:txBody>
      </p:sp>
      <p:pic>
        <p:nvPicPr>
          <p:cNvPr id="5142" name="그림 514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655011" y="1102617"/>
            <a:ext cx="6539447" cy="31690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TextBox 8195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8197" name="TextBox 8196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다음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8198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8199" name="TextBox 8198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8200" name="TextBox 8199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03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8201" name="TextBox 8200"/>
          <p:cNvSpPr txBox="1"/>
          <p:nvPr/>
        </p:nvSpPr>
        <p:spPr>
          <a:xfrm>
            <a:off x="284095" y="1535088"/>
            <a:ext cx="5070861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React Native 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UI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설계 및 자료조사</a:t>
            </a:r>
          </a:p>
        </p:txBody>
      </p:sp>
      <p:cxnSp>
        <p:nvCxnSpPr>
          <p:cNvPr id="8203" name="직선 연결선 8202"/>
          <p:cNvCxnSpPr/>
          <p:nvPr/>
        </p:nvCxnSpPr>
        <p:spPr>
          <a:xfrm>
            <a:off x="403148" y="2722264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4" name="TextBox 8203"/>
          <p:cNvSpPr txBox="1"/>
          <p:nvPr/>
        </p:nvSpPr>
        <p:spPr>
          <a:xfrm>
            <a:off x="403137" y="3458680"/>
            <a:ext cx="4720904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AR Foundation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및 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Vuforia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학습</a:t>
            </a:r>
          </a:p>
        </p:txBody>
      </p:sp>
      <p:sp>
        <p:nvSpPr>
          <p:cNvPr id="8205" name="TextBox 8204"/>
          <p:cNvSpPr txBox="1"/>
          <p:nvPr/>
        </p:nvSpPr>
        <p:spPr>
          <a:xfrm>
            <a:off x="619533" y="5372384"/>
            <a:ext cx="4194796" cy="64803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멘토링 진행</a:t>
            </a:r>
          </a:p>
        </p:txBody>
      </p:sp>
      <p:cxnSp>
        <p:nvCxnSpPr>
          <p:cNvPr id="8206" name="직선 연결선 8205"/>
          <p:cNvCxnSpPr/>
          <p:nvPr/>
        </p:nvCxnSpPr>
        <p:spPr>
          <a:xfrm>
            <a:off x="403148" y="458875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7" name="TextBox 8206"/>
          <p:cNvSpPr txBox="1"/>
          <p:nvPr/>
        </p:nvSpPr>
        <p:spPr>
          <a:xfrm>
            <a:off x="5219163" y="1605476"/>
            <a:ext cx="6946843" cy="79225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프로젝트 일정에 따라 애플리케이션 UI 설계 및 </a:t>
            </a:r>
          </a:p>
          <a:p>
            <a:pPr marL="0" lvl="0" indent="0" algn="l" defTabSz="58846888">
              <a:lnSpc>
                <a:spcPct val="150000"/>
              </a:lnSpc>
              <a:buFont typeface="Arial"/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자료조사 진행</a:t>
            </a:r>
          </a:p>
        </p:txBody>
      </p:sp>
      <p:sp>
        <p:nvSpPr>
          <p:cNvPr id="8208" name="TextBox 8207"/>
          <p:cNvSpPr txBox="1"/>
          <p:nvPr/>
        </p:nvSpPr>
        <p:spPr>
          <a:xfrm>
            <a:off x="5219163" y="2798969"/>
            <a:ext cx="7029267" cy="170896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C#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언어에 대한 이해가 어렵다는 애로사항이 발생하여 </a:t>
            </a:r>
          </a:p>
          <a:p>
            <a:pPr lvl="0" algn="l" defTabSz="58846888">
              <a:lnSpc>
                <a:spcPct val="150000"/>
              </a:lnSpc>
              <a:defRPr/>
            </a:pPr>
            <a:r>
              <a:rPr kumimoji="1" lang="en-US" altLang="ko-KR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자료조사와 학습을 병행</a:t>
            </a:r>
          </a:p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Vuforia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  <a:r>
              <a:rPr kumimoji="1" lang="en-US" altLang="ko-KR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SDK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를 사용하는데 애로사항이 발생하여 </a:t>
            </a:r>
          </a:p>
          <a:p>
            <a:pPr lvl="0" algn="l" defTabSz="58846888">
              <a:lnSpc>
                <a:spcPct val="150000"/>
              </a:lnSpc>
              <a:defRPr/>
            </a:pPr>
            <a:r>
              <a:rPr kumimoji="1" lang="en-US" altLang="ko-KR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이</a:t>
            </a:r>
            <a:r>
              <a:rPr kumimoji="1" lang="ko-KR" altLang="en-US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에 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대한 자료조사 및 학습이 필요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4099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4101" name="TextBox 4100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지난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4102" name="Group 1"/>
          <p:cNvGrpSpPr/>
          <p:nvPr/>
        </p:nvGrpSpPr>
        <p:grpSpPr>
          <a:xfrm rot="0"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4103" name="TextBox 4102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4104" name="TextBox 4103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01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 rot="0">
            <a:off x="549480" y="3682434"/>
            <a:ext cx="11079743" cy="2401909"/>
            <a:chOff x="284044" y="3664799"/>
            <a:chExt cx="11080337" cy="2402038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3245263" y="5216163"/>
              <a:ext cx="239738" cy="239738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/>
          </p:nvGrpSpPr>
          <p:grpSpPr>
            <a:xfrm rot="0">
              <a:off x="284044" y="3664799"/>
              <a:ext cx="11080337" cy="2402038"/>
              <a:chOff x="284111" y="3664866"/>
              <a:chExt cx="11080337" cy="2402038"/>
            </a:xfrm>
          </p:grpSpPr>
          <p:sp>
            <p:nvSpPr>
              <p:cNvPr id="4139" name="TextBox 4138"/>
              <p:cNvSpPr txBox="1"/>
              <p:nvPr/>
            </p:nvSpPr>
            <p:spPr>
              <a:xfrm>
                <a:off x="284111" y="3664866"/>
                <a:ext cx="11080337" cy="90948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ctr" defTabSz="914400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2600" b="0" i="0" u="none" strike="noStrike" kern="1200" cap="none" spc="-150" normalizeH="0" baseline="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계획 일정 및 애로사항에 따라 진행 </a:t>
                </a:r>
                <a:r>
                  <a:rPr kumimoji="0" lang="en-US" altLang="ko-KR" sz="2600" b="0" i="0" u="none" strike="noStrike" kern="1200" cap="none" spc="-150" normalizeH="0" baseline="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(03/8</a:t>
                </a:r>
                <a:r>
                  <a:rPr kumimoji="0" lang="ko-KR" altLang="en-US" sz="2600" b="0" i="0" u="none" strike="noStrike" kern="1200" cap="none" spc="-150" normalizeH="0" baseline="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0" lang="en-US" altLang="ko-KR" sz="2600" b="0" i="0" u="none" strike="noStrike" kern="1200" cap="none" spc="-150" normalizeH="0" baseline="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~</a:t>
                </a:r>
                <a:r>
                  <a:rPr kumimoji="0" lang="ko-KR" altLang="en-US" sz="2600" b="0" i="0" u="none" strike="noStrike" kern="1200" cap="none" spc="-150" normalizeH="0" baseline="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0" lang="en-US" altLang="ko-KR" sz="2600" b="0" i="0" u="none" strike="noStrike" kern="1200" cap="none" spc="-150" normalizeH="0" baseline="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03/14)</a:t>
                </a:r>
                <a:endParaRPr kumimoji="1" lang="ko-KR" altLang="en-US" sz="2600">
                  <a:solidFill>
                    <a:srgbClr val="3057b9"/>
                  </a:solidFill>
                  <a:latin typeface="KoPub바탕체 Medium"/>
                  <a:ea typeface="KoPub바탕체 Medium"/>
                </a:endParaRPr>
              </a:p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260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endParaRPr>
              </a:p>
            </p:txBody>
          </p:sp>
          <p:pic>
            <p:nvPicPr>
              <p:cNvPr id="13" name="그림 12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3245264" y="4564791"/>
                <a:ext cx="239738" cy="239738"/>
              </a:xfrm>
              <a:prstGeom prst="rect">
                <a:avLst/>
              </a:prstGeom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3572635" y="4367805"/>
                <a:ext cx="6050269" cy="54671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indent="0">
                  <a:lnSpc>
                    <a:spcPct val="150000"/>
                  </a:lnSpc>
                  <a:buNone/>
                  <a:defRPr/>
                </a:pPr>
                <a:r>
                  <a:rPr lang="ko-KR" altLang="en-US" sz="2000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애플리케이션 세부 페이지 </a:t>
                </a:r>
                <a:r>
                  <a:rPr lang="en-US" altLang="ko-KR" sz="2000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UI</a:t>
                </a:r>
                <a:r>
                  <a:rPr lang="ko-KR" altLang="en-US" sz="2000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 디자인</a:t>
                </a:r>
                <a:endParaRPr kumimoji="1" lang="ko-KR" altLang="en-US" sz="200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572674" y="5674666"/>
                <a:ext cx="6050268" cy="3922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endParaRPr kumimoji="1" lang="en-US" altLang="ko-KR" sz="200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572651" y="5019393"/>
                <a:ext cx="6050268" cy="5428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indent="0">
                  <a:lnSpc>
                    <a:spcPct val="150000"/>
                  </a:lnSpc>
                  <a:buNone/>
                  <a:defRPr/>
                </a:pPr>
                <a:r>
                  <a:rPr lang="ko-KR" altLang="en-US" sz="2000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유니티 </a:t>
                </a:r>
                <a:r>
                  <a:rPr lang="en-US" altLang="ko-KR" sz="2000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AR</a:t>
                </a:r>
                <a:r>
                  <a:rPr lang="ko-KR" altLang="en-US" sz="2000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 환경 개발</a:t>
                </a:r>
                <a:endParaRPr kumimoji="1" lang="ko-KR" altLang="en-US" sz="200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endParaRPr>
              </a:p>
            </p:txBody>
          </p:sp>
        </p:grpSp>
      </p:grpSp>
      <p:graphicFrame>
        <p:nvGraphicFramePr>
          <p:cNvPr id="21" name="표 20"/>
          <p:cNvGraphicFramePr/>
          <p:nvPr/>
        </p:nvGraphicFramePr>
        <p:xfrm>
          <a:off x="4076863" y="1243644"/>
          <a:ext cx="7689628" cy="605790"/>
        </p:xfrm>
        <a:graphic>
          <a:graphicData uri="http://schemas.openxmlformats.org/drawingml/2006/table">
            <a:tbl>
              <a:tblPr firstRow="1" bandRow="1"/>
              <a:tblGrid>
                <a:gridCol w="1923232"/>
                <a:gridCol w="1922132"/>
                <a:gridCol w="1922132"/>
                <a:gridCol w="1922132"/>
              </a:tblGrid>
              <a:tr h="492031">
                <a:tc>
                  <a:txBody>
                    <a:bodyPr vert="horz" lIns="237716" tIns="121920" rIns="237716" bIns="121920" anchor="ctr" anchorCtr="0"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3</a:t>
                      </a:r>
                      <a:r>
                        <a:rPr lang="ko-KR" altLang="en-US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월</a:t>
                      </a:r>
                      <a:endParaRPr kumimoji="1" lang="en-US" altLang="ko-KR" sz="1600" b="0" i="0" baseline="0">
                        <a:solidFill>
                          <a:schemeClr val="lt1"/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 vert="horz" lIns="237716" tIns="121920" rIns="237716" bIns="121920" anchor="ctr" anchorCtr="0"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4</a:t>
                      </a:r>
                      <a:r>
                        <a:rPr lang="ko-KR" altLang="en-US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월</a:t>
                      </a:r>
                      <a:endParaRPr kumimoji="1" lang="en-US" altLang="ko-KR" sz="1600" b="0" i="0" baseline="0">
                        <a:solidFill>
                          <a:schemeClr val="lt1"/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 vert="horz" lIns="237716" tIns="121920" rIns="237716" bIns="121920" anchor="ctr" anchorCtr="0"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5</a:t>
                      </a:r>
                      <a:r>
                        <a:rPr lang="ko-KR" altLang="en-US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월</a:t>
                      </a:r>
                      <a:endParaRPr kumimoji="1" lang="en-US" altLang="ko-KR" sz="1600" b="0" i="0" baseline="0">
                        <a:solidFill>
                          <a:schemeClr val="lt1"/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dk1">
                        <a:alpha val="56000"/>
                      </a:schemeClr>
                    </a:solidFill>
                  </a:tcPr>
                </a:tc>
                <a:tc>
                  <a:txBody>
                    <a:bodyPr vert="horz" lIns="237716" tIns="121920" rIns="237716" bIns="121920" anchor="ctr" anchorCtr="0"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6</a:t>
                      </a:r>
                      <a:r>
                        <a:rPr lang="ko-KR" altLang="en-US" sz="1600" b="0" spc="-150">
                          <a:ln w="9525">
                            <a:solidFill>
                              <a:schemeClr val="tx1">
                                <a:lumMod val="75000"/>
                                <a:lumOff val="25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KoPub돋움체 Bold"/>
                          <a:ea typeface="KoPub돋움체 Bold"/>
                        </a:rPr>
                        <a:t>월</a:t>
                      </a:r>
                      <a:endParaRPr kumimoji="1" lang="en-US" altLang="ko-KR" sz="1600" b="0" i="0" baseline="0">
                        <a:solidFill>
                          <a:schemeClr val="lt1"/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dk1">
                        <a:alpha val="5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2" name="사각형: 둥근 모서리 21"/>
          <p:cNvSpPr/>
          <p:nvPr/>
        </p:nvSpPr>
        <p:spPr>
          <a:xfrm>
            <a:off x="4235552" y="2291227"/>
            <a:ext cx="3707734" cy="450782"/>
          </a:xfrm>
          <a:prstGeom prst="roundRect">
            <a:avLst>
              <a:gd name="adj" fmla="val 48958"/>
            </a:avLst>
          </a:prstGeom>
          <a:solidFill>
            <a:srgbClr val="92d050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67541" y="1927743"/>
            <a:ext cx="3707734" cy="90949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애플리케이션 세부 페이지 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UI 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디자인</a:t>
            </a:r>
            <a:r>
              <a:rPr lang="en-US" altLang="ko-KR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Pub돋움체 Bold"/>
                <a:ea typeface="KoPub돋움체 Bold"/>
              </a:rPr>
              <a:t> </a:t>
            </a:r>
            <a:r>
              <a:rPr lang="ko-KR" altLang="en-US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Pub돋움체 Bold"/>
                <a:ea typeface="KoPub돋움체 Bold"/>
              </a:rPr>
              <a:t>및 </a:t>
            </a:r>
            <a:endParaRPr lang="ko-KR" altLang="en-US" spc="-150">
              <a:ln w="9525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latin typeface="KoPub돋움체 Bold"/>
              <a:ea typeface="KoPub돋움체 Bold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유니티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AR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 환경 개발</a:t>
            </a:r>
            <a:endParaRPr lang="ko-KR" altLang="en-US" b="0" spc="-150">
              <a:ln w="9525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/>
              </a:solidFill>
              <a:latin typeface="KoPub돋움체 Bold"/>
              <a:ea typeface="KoPub돋움체 Bold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 flipV="1">
            <a:off x="594520" y="2992529"/>
            <a:ext cx="11168338" cy="11375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 autoUpdateAnimBg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702514" y="3388856"/>
            <a:ext cx="5576444" cy="998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10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월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4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주차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(10/19~25)</a:t>
            </a: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445433" y="4744257"/>
            <a:ext cx="5721602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4099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4101" name="TextBox 4100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지난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410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4103" name="TextBox 4102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4104" name="TextBox 4103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01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graphicFrame>
        <p:nvGraphicFramePr>
          <p:cNvPr id="4105" name="표 4104"/>
          <p:cNvGraphicFramePr/>
          <p:nvPr/>
        </p:nvGraphicFramePr>
        <p:xfrm>
          <a:off x="3809117" y="1441488"/>
          <a:ext cx="7688115" cy="492004"/>
        </p:xfrm>
        <a:graphic>
          <a:graphicData uri="http://schemas.openxmlformats.org/drawingml/2006/table">
            <a:tbl>
              <a:tblPr firstRow="1" bandRow="1"/>
              <a:tblGrid>
                <a:gridCol w="1922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2004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9월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10월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11월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12월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138" name="TextBox 4137"/>
          <p:cNvSpPr txBox="1"/>
          <p:nvPr/>
        </p:nvSpPr>
        <p:spPr>
          <a:xfrm>
            <a:off x="0" y="2125495"/>
            <a:ext cx="3707535" cy="90944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어플리케이션 기능 및 UI 자료 조사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AR 기능 자료조사</a:t>
            </a:r>
          </a:p>
        </p:txBody>
      </p:sp>
      <p:cxnSp>
        <p:nvCxnSpPr>
          <p:cNvPr id="4141" name="직선 연결선 4140"/>
          <p:cNvCxnSpPr/>
          <p:nvPr/>
        </p:nvCxnSpPr>
        <p:spPr>
          <a:xfrm>
            <a:off x="365026" y="342697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grpSp>
        <p:nvGrpSpPr>
          <p:cNvPr id="2" name="그룹 1"/>
          <p:cNvGrpSpPr/>
          <p:nvPr/>
        </p:nvGrpSpPr>
        <p:grpSpPr>
          <a:xfrm>
            <a:off x="553093" y="3587445"/>
            <a:ext cx="11079743" cy="2859085"/>
            <a:chOff x="284111" y="3664866"/>
            <a:chExt cx="11080337" cy="285923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3245266" y="5168538"/>
              <a:ext cx="239738" cy="239738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/>
          </p:nvGrpSpPr>
          <p:grpSpPr>
            <a:xfrm>
              <a:off x="284111" y="3664866"/>
              <a:ext cx="11080337" cy="2859239"/>
              <a:chOff x="284111" y="3664866"/>
              <a:chExt cx="11080337" cy="2859239"/>
            </a:xfrm>
          </p:grpSpPr>
          <p:sp>
            <p:nvSpPr>
              <p:cNvPr id="4139" name="TextBox 4138"/>
              <p:cNvSpPr txBox="1"/>
              <p:nvPr/>
            </p:nvSpPr>
            <p:spPr>
              <a:xfrm>
                <a:off x="284111" y="3664866"/>
                <a:ext cx="11080337" cy="90948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계획 일정 및 애로사항에 따라 진행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(10/19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~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10/25)</a:t>
                </a:r>
              </a:p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바탕체 Medium"/>
                  <a:ea typeface="KoPub바탕체 Medium"/>
                </a:endParaRPr>
              </a:p>
            </p:txBody>
          </p:sp>
          <p:pic>
            <p:nvPicPr>
              <p:cNvPr id="13" name="그림 12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245266" y="4536217"/>
                <a:ext cx="239738" cy="239738"/>
              </a:xfrm>
              <a:prstGeom prst="rect">
                <a:avLst/>
              </a:prstGeom>
            </p:spPr>
          </p:pic>
          <p:pic>
            <p:nvPicPr>
              <p:cNvPr id="14" name="그림 13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244901" y="5833899"/>
                <a:ext cx="239738" cy="239738"/>
              </a:xfrm>
              <a:prstGeom prst="rect">
                <a:avLst/>
              </a:prstGeom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3572673" y="4367832"/>
                <a:ext cx="6050267" cy="8512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React Native 기능 및 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UI 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자료조사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572673" y="5674666"/>
                <a:ext cx="6050267" cy="8494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AR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image tracking 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자료조사 및 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Vuforia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학습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572673" y="5019414"/>
                <a:ext cx="6050267" cy="8474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Unity AR Foundation 학습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</p:grpSp>
      </p:grpSp>
      <p:sp>
        <p:nvSpPr>
          <p:cNvPr id="4143" name="사각형: 둥근 모서리 9262"/>
          <p:cNvSpPr/>
          <p:nvPr/>
        </p:nvSpPr>
        <p:spPr>
          <a:xfrm>
            <a:off x="3967798" y="2422148"/>
            <a:ext cx="5508948" cy="452320"/>
          </a:xfrm>
          <a:prstGeom prst="roundRect">
            <a:avLst>
              <a:gd name="adj" fmla="val 50000"/>
            </a:avLst>
          </a:prstGeom>
          <a:solidFill>
            <a:srgbClr val="FF5050">
              <a:alpha val="100000"/>
            </a:srgbClr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u="none" strike="noStrike" kern="1200" cap="none" spc="0" normalizeH="0" baseline="0">
              <a:solidFill>
                <a:srgbClr val="000000"/>
              </a:solidFill>
              <a:latin typeface="Arial"/>
              <a:ea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3" grpId="0" animBg="1" autoUpdateAnimBg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733178" y="1627007"/>
            <a:ext cx="6193987" cy="3241041"/>
            <a:chOff x="4440519" y="1342464"/>
            <a:chExt cx="7906247" cy="3241215"/>
          </a:xfrm>
        </p:grpSpPr>
        <p:sp>
          <p:nvSpPr>
            <p:cNvPr id="5129" name="TextBox 5128"/>
            <p:cNvSpPr txBox="1"/>
            <p:nvPr/>
          </p:nvSpPr>
          <p:spPr>
            <a:xfrm>
              <a:off x="4440519" y="1342464"/>
              <a:ext cx="7121067" cy="59523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lvl="0" indent="0" algn="ctr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React Native </a:t>
              </a: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기능 및 </a:t>
              </a: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UI</a:t>
              </a: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 자료조사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704971" y="4007463"/>
              <a:ext cx="7641796" cy="576216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lvl="0" algn="l" defTabSz="58846888">
                <a:lnSpc>
                  <a:spcPct val="150000"/>
                </a:lnSpc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  React Native</a:t>
              </a: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를 사용중인 조원이 있어 애로사항은</a:t>
              </a:r>
            </a:p>
            <a:p>
              <a:pPr lvl="0" algn="l" defTabSz="58846888">
                <a:lnSpc>
                  <a:spcPct val="150000"/>
                </a:lnSpc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  </a:t>
              </a:r>
              <a:r>
                <a:rPr kumimoji="1" lang="ko-KR" altLang="en-US" sz="2000" i="0" baseline="0">
                  <a:solidFill>
                    <a:srgbClr val="FF0000"/>
                  </a:solidFill>
                  <a:latin typeface="KoPub바탕체 Medium"/>
                  <a:ea typeface="KoPub바탕체 Medium"/>
                </a:rPr>
                <a:t>발생하지 않음</a:t>
              </a:r>
            </a:p>
            <a:p>
              <a:pPr marL="260384" lvl="0" indent="-260384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1" lang="ko-KR" altLang="en-US" sz="2000" b="0" i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</p:txBody>
        </p:sp>
        <p:pic>
          <p:nvPicPr>
            <p:cNvPr id="17" name="그림 16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704970" y="2481354"/>
              <a:ext cx="239738" cy="239738"/>
            </a:xfrm>
            <a:prstGeom prst="rect">
              <a:avLst/>
            </a:prstGeom>
          </p:spPr>
        </p:pic>
        <p:sp>
          <p:nvSpPr>
            <p:cNvPr id="5135" name="TextBox 11"/>
            <p:cNvSpPr txBox="1"/>
            <p:nvPr/>
          </p:nvSpPr>
          <p:spPr>
            <a:xfrm>
              <a:off x="4972092" y="2216903"/>
              <a:ext cx="7268586" cy="100837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React Native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doc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에서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UI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설계에 필요한 모듈 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학습 및 자료조사 </a:t>
              </a: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(React Native docs:       </a:t>
              </a: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  <a:hlinkClick r:id="rId4"/>
                </a:rPr>
                <a:t>https://reactnative.dev/docs/next/getting-started)</a:t>
              </a: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endParaRPr kumimoji="1" lang="en-US" altLang="ko-KR" sz="200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  <a:p>
              <a:pPr marL="260384" lvl="0" indent="-260384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1" lang="ko-KR" altLang="en-US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</p:txBody>
        </p:sp>
        <p:pic>
          <p:nvPicPr>
            <p:cNvPr id="5136" name="그림 16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704970" y="4175702"/>
              <a:ext cx="239738" cy="239738"/>
            </a:xfrm>
            <a:prstGeom prst="rect">
              <a:avLst/>
            </a:prstGeom>
          </p:spPr>
        </p:pic>
      </p:grpSp>
      <p:pic>
        <p:nvPicPr>
          <p:cNvPr id="5137" name="그림 5136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03464" y="1627007"/>
            <a:ext cx="4898346" cy="4370381"/>
          </a:xfrm>
          <a:prstGeom prst="rect">
            <a:avLst/>
          </a:prstGeom>
        </p:spPr>
      </p:pic>
      <p:sp>
        <p:nvSpPr>
          <p:cNvPr id="5139" name="직사각형 1"/>
          <p:cNvSpPr/>
          <p:nvPr/>
        </p:nvSpPr>
        <p:spPr>
          <a:xfrm>
            <a:off x="187394" y="1338914"/>
            <a:ext cx="5113642" cy="4969596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5644073" y="1281223"/>
            <a:ext cx="6049942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>
              <a:lnSpc>
                <a:spcPct val="150000"/>
              </a:lnSpc>
              <a:spcAft>
                <a:spcPct val="0"/>
              </a:spcAft>
              <a:buFont typeface="Arial"/>
              <a:buNone/>
              <a:defRPr/>
            </a:pP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Unity AR Foundation </a:t>
            </a:r>
            <a:r>
              <a:rPr kumimoji="1" lang="en-US" altLang="ko-KR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(C#)</a:t>
            </a: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 학습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5884728" y="2437718"/>
            <a:ext cx="6343650" cy="3962416"/>
            <a:chOff x="5940933" y="2175596"/>
            <a:chExt cx="6343991" cy="3962629"/>
          </a:xfrm>
        </p:grpSpPr>
        <p:sp>
          <p:nvSpPr>
            <p:cNvPr id="5133" name="TextBox 5132"/>
            <p:cNvSpPr txBox="1"/>
            <p:nvPr/>
          </p:nvSpPr>
          <p:spPr>
            <a:xfrm>
              <a:off x="6234656" y="2175596"/>
              <a:ext cx="6050267" cy="39626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Unity AR(C#)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학습 계속 진행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Arial"/>
                <a:buNone/>
                <a:defRPr/>
              </a:pPr>
              <a:endPara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Programmers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와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Youtube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를 참고하여 </a:t>
              </a: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관련 학습 진행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Arial"/>
                <a:buNone/>
                <a:defRPr/>
              </a:pPr>
              <a:endPara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시험을 준비하느라 학습에 많은 시간을 할애하지 </a:t>
              </a: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못했다는 </a:t>
              </a:r>
              <a:r>
                <a:rPr kumimoji="1" lang="ko-KR" altLang="en-US" sz="2000" b="0" i="0" baseline="0">
                  <a:solidFill>
                    <a:srgbClr val="D70909"/>
                  </a:solidFill>
                  <a:latin typeface="KoPub바탕체 Medium"/>
                  <a:ea typeface="KoPub바탕체 Medium"/>
                </a:rPr>
                <a:t>애로사항</a:t>
              </a: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발생</a:t>
              </a:r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58014" y="4363763"/>
              <a:ext cx="239738" cy="239738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58759" y="3140049"/>
              <a:ext cx="239738" cy="239738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40933" y="2378624"/>
              <a:ext cx="239738" cy="239738"/>
            </a:xfrm>
            <a:prstGeom prst="rect">
              <a:avLst/>
            </a:prstGeom>
          </p:spPr>
        </p:pic>
      </p:grpSp>
      <p:sp>
        <p:nvSpPr>
          <p:cNvPr id="18" name="TextBox 17"/>
          <p:cNvSpPr txBox="1"/>
          <p:nvPr/>
        </p:nvSpPr>
        <p:spPr>
          <a:xfrm>
            <a:off x="11711097" y="5876372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5137" name="TextBox 2"/>
          <p:cNvSpPr txBox="1"/>
          <p:nvPr/>
        </p:nvSpPr>
        <p:spPr>
          <a:xfrm>
            <a:off x="1182374" y="5684968"/>
            <a:ext cx="4586154" cy="7234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Unity</a:t>
            </a:r>
            <a:r>
              <a:rPr kumimoji="1" lang="ko-KR" altLang="en-US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로 배우는 </a:t>
            </a: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C#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(https://programmers.co.kr/learn/courses/1)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182374" y="1220859"/>
            <a:ext cx="4101845" cy="5303721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5139" name="그림 513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298574" y="1439780"/>
            <a:ext cx="3930439" cy="39756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5301037" y="1051401"/>
            <a:ext cx="6049942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>
              <a:lnSpc>
                <a:spcPct val="150000"/>
              </a:lnSpc>
              <a:spcAft>
                <a:spcPct val="0"/>
              </a:spcAft>
              <a:buFont typeface="Arial"/>
              <a:buNone/>
              <a:defRPr/>
            </a:pPr>
            <a:r>
              <a:rPr kumimoji="1" lang="ko-KR" altLang="en-US" sz="2600" b="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Unity AR기술에 대한 자료조사</a:t>
            </a:r>
          </a:p>
        </p:txBody>
      </p:sp>
      <p:sp>
        <p:nvSpPr>
          <p:cNvPr id="5133" name="TextBox 5132"/>
          <p:cNvSpPr txBox="1"/>
          <p:nvPr/>
        </p:nvSpPr>
        <p:spPr>
          <a:xfrm>
            <a:off x="5150656" y="1942983"/>
            <a:ext cx="6899939" cy="472564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lvl="0" defTabSz="58846888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이미지 트래킹시 사진의 인식률이 높지않다는 점을 보완하기 위해 </a:t>
            </a:r>
            <a:r>
              <a:rPr kumimoji="1" lang="en-US" altLang="ko-KR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‘</a:t>
            </a:r>
            <a:r>
              <a:rPr kumimoji="1" lang="ko-KR" altLang="en-US" sz="2000">
                <a:solidFill>
                  <a:srgbClr val="262626"/>
                </a:solidFill>
                <a:latin typeface="KoPub바탕체 Medium"/>
                <a:ea typeface="KoPub바탕체 Medium"/>
              </a:rPr>
              <a:t>뷰 포리아</a:t>
            </a:r>
            <a:r>
              <a:rPr kumimoji="1" lang="en-US" altLang="ko-KR" sz="2000">
                <a:solidFill>
                  <a:srgbClr val="262626"/>
                </a:solidFill>
                <a:latin typeface="KoPub바탕체 Medium"/>
                <a:ea typeface="KoPub바탕체 Medium"/>
              </a:rPr>
              <a:t>’</a:t>
            </a:r>
            <a:r>
              <a:rPr kumimoji="1" lang="ko-KR" altLang="en-US" sz="2000">
                <a:solidFill>
                  <a:srgbClr val="262626"/>
                </a:solidFill>
                <a:latin typeface="KoPub바탕체 Medium"/>
                <a:ea typeface="KoPub바탕체 Medium"/>
              </a:rPr>
              <a:t> </a:t>
            </a:r>
            <a:r>
              <a:rPr kumimoji="1" lang="en-US" altLang="ko-KR" sz="2000">
                <a:solidFill>
                  <a:srgbClr val="262626"/>
                </a:solidFill>
                <a:latin typeface="KoPub바탕체 Medium"/>
                <a:ea typeface="KoPub바탕체 Medium"/>
              </a:rPr>
              <a:t>SDK</a:t>
            </a:r>
            <a:r>
              <a:rPr kumimoji="1" lang="ko-KR" altLang="en-US" sz="2000">
                <a:solidFill>
                  <a:srgbClr val="262626"/>
                </a:solidFill>
                <a:latin typeface="KoPub바탕체 Medium"/>
                <a:ea typeface="KoPub바탕체 Medium"/>
              </a:rPr>
              <a:t>를 사용하도록 함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endParaRPr kumimoji="1" lang="en-US" altLang="ko-KR" sz="1400" b="0" i="0" u="none" strike="noStrike" kern="1200" cap="none" spc="0" normalizeH="0" baseline="0">
              <a:solidFill>
                <a:srgbClr val="262626"/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뷰 포리아 환경세팅을 진행</a:t>
            </a:r>
            <a:r>
              <a: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.</a:t>
            </a: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데이터베이스 연동 및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3D</a:t>
            </a: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오브젝트인 큐브를 호출하여</a:t>
            </a:r>
            <a:r>
              <a: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,</a:t>
            </a: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마커의 크기와 큐브의 크기를 적절하게 조정해보았음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endParaRPr kumimoji="1" lang="ko-KR" altLang="en-US" sz="2000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시험을 준비하느라 자료조사에 많은 시간을 할애하지 못했다는 </a:t>
            </a:r>
            <a:r>
              <a:rPr kumimoji="1" lang="ko-KR" altLang="en-US" sz="2000" b="0" i="0" baseline="0">
                <a:solidFill>
                  <a:srgbClr val="D70909"/>
                </a:solidFill>
                <a:latin typeface="KoPub바탕체 Medium"/>
                <a:ea typeface="KoPub바탕체 Medium"/>
              </a:rPr>
              <a:t>애로사항</a:t>
            </a: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발생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endParaRPr kumimoji="1" lang="ko-KR" altLang="en-US" sz="1400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endParaRPr kumimoji="1" lang="ko-KR" altLang="en-US" sz="1400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949246" y="1122845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827349" y="2117464"/>
            <a:ext cx="278248" cy="1491138"/>
            <a:chOff x="6027151" y="1900738"/>
            <a:chExt cx="278263" cy="1491218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6065676" y="3152218"/>
              <a:ext cx="239738" cy="239738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6027151" y="1900738"/>
              <a:ext cx="239738" cy="239738"/>
            </a:xfrm>
            <a:prstGeom prst="rect">
              <a:avLst/>
            </a:prstGeom>
          </p:spPr>
        </p:pic>
      </p:grpSp>
      <p:sp>
        <p:nvSpPr>
          <p:cNvPr id="19" name="직사각형 18"/>
          <p:cNvSpPr/>
          <p:nvPr/>
        </p:nvSpPr>
        <p:spPr>
          <a:xfrm>
            <a:off x="115370" y="1410937"/>
            <a:ext cx="4393411" cy="4825550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5137" name="그림 1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845243" y="5156141"/>
            <a:ext cx="239725" cy="239725"/>
          </a:xfrm>
          <a:prstGeom prst="rect">
            <a:avLst/>
          </a:prstGeom>
        </p:spPr>
      </p:pic>
      <p:pic>
        <p:nvPicPr>
          <p:cNvPr id="5138" name="그림 513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59418" y="1627007"/>
            <a:ext cx="4105318" cy="44654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TextBox 8195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8197" name="TextBox 8196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다음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8198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8199" name="TextBox 8198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8200" name="TextBox 8199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03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8201" name="TextBox 8200"/>
          <p:cNvSpPr txBox="1"/>
          <p:nvPr/>
        </p:nvSpPr>
        <p:spPr>
          <a:xfrm>
            <a:off x="284095" y="1535088"/>
            <a:ext cx="5070861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React Native 기능 및 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UI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자료조사</a:t>
            </a:r>
          </a:p>
        </p:txBody>
      </p:sp>
      <p:cxnSp>
        <p:nvCxnSpPr>
          <p:cNvPr id="8203" name="직선 연결선 8202"/>
          <p:cNvCxnSpPr/>
          <p:nvPr/>
        </p:nvCxnSpPr>
        <p:spPr>
          <a:xfrm>
            <a:off x="403148" y="2722264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4" name="TextBox 8203"/>
          <p:cNvSpPr txBox="1"/>
          <p:nvPr/>
        </p:nvSpPr>
        <p:spPr>
          <a:xfrm>
            <a:off x="403137" y="3458680"/>
            <a:ext cx="4720904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AR Foundation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및 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Vuforia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학습</a:t>
            </a:r>
          </a:p>
        </p:txBody>
      </p:sp>
      <p:sp>
        <p:nvSpPr>
          <p:cNvPr id="8205" name="TextBox 8204"/>
          <p:cNvSpPr txBox="1"/>
          <p:nvPr/>
        </p:nvSpPr>
        <p:spPr>
          <a:xfrm>
            <a:off x="619533" y="5372384"/>
            <a:ext cx="4194796" cy="64803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GitHub 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설정</a:t>
            </a:r>
          </a:p>
        </p:txBody>
      </p:sp>
      <p:cxnSp>
        <p:nvCxnSpPr>
          <p:cNvPr id="8206" name="직선 연결선 8205"/>
          <p:cNvCxnSpPr/>
          <p:nvPr/>
        </p:nvCxnSpPr>
        <p:spPr>
          <a:xfrm>
            <a:off x="403148" y="458875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7" name="TextBox 8206"/>
          <p:cNvSpPr txBox="1"/>
          <p:nvPr/>
        </p:nvSpPr>
        <p:spPr>
          <a:xfrm>
            <a:off x="5219163" y="1605476"/>
            <a:ext cx="6946843" cy="79225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프로젝트 진행 일정에 따라 어플리케이션 기능 및 </a:t>
            </a:r>
          </a:p>
          <a:p>
            <a:pPr marL="0" lvl="0" indent="0" algn="l" defTabSz="58846888">
              <a:lnSpc>
                <a:spcPct val="150000"/>
              </a:lnSpc>
              <a:buFont typeface="Arial"/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UI 설계를 위한 자료조사</a:t>
            </a:r>
          </a:p>
        </p:txBody>
      </p:sp>
      <p:sp>
        <p:nvSpPr>
          <p:cNvPr id="8208" name="TextBox 8207"/>
          <p:cNvSpPr txBox="1"/>
          <p:nvPr/>
        </p:nvSpPr>
        <p:spPr>
          <a:xfrm>
            <a:off x="5219163" y="2798969"/>
            <a:ext cx="7029267" cy="170896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C#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언어에 대한 이해가 어렵다는 애로사항이 발생하여 </a:t>
            </a:r>
          </a:p>
          <a:p>
            <a:pPr lvl="0" algn="l" defTabSz="58846888">
              <a:lnSpc>
                <a:spcPct val="150000"/>
              </a:lnSpc>
              <a:defRPr/>
            </a:pPr>
            <a:r>
              <a:rPr kumimoji="1" lang="en-US" altLang="ko-KR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자료조사와 학습을 병행</a:t>
            </a:r>
          </a:p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Vuforia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  <a:r>
              <a:rPr kumimoji="1" lang="en-US" altLang="ko-KR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SDK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를 사용하는데 애로사항이 발생하여 </a:t>
            </a:r>
          </a:p>
          <a:p>
            <a:pPr lvl="0" algn="l" defTabSz="58846888">
              <a:lnSpc>
                <a:spcPct val="150000"/>
              </a:lnSpc>
              <a:defRPr/>
            </a:pPr>
            <a:r>
              <a:rPr kumimoji="1" lang="en-US" altLang="ko-KR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이</a:t>
            </a:r>
            <a:r>
              <a:rPr kumimoji="1" lang="ko-KR" altLang="en-US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에 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대한 자료조사 및 학습이 필요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702514" y="3388856"/>
            <a:ext cx="5576444" cy="998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10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월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3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주차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(10/12~18)</a:t>
            </a: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445433" y="4744257"/>
            <a:ext cx="5721602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4099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4101" name="TextBox 4100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지난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410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4103" name="TextBox 4102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4104" name="TextBox 4103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01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graphicFrame>
        <p:nvGraphicFramePr>
          <p:cNvPr id="4105" name="표 4104"/>
          <p:cNvGraphicFramePr/>
          <p:nvPr/>
        </p:nvGraphicFramePr>
        <p:xfrm>
          <a:off x="3809117" y="1441488"/>
          <a:ext cx="7688115" cy="492004"/>
        </p:xfrm>
        <a:graphic>
          <a:graphicData uri="http://schemas.openxmlformats.org/drawingml/2006/table">
            <a:tbl>
              <a:tblPr firstRow="1" bandRow="1"/>
              <a:tblGrid>
                <a:gridCol w="1922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2004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9월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10월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11월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12월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138" name="TextBox 4137"/>
          <p:cNvSpPr txBox="1"/>
          <p:nvPr/>
        </p:nvSpPr>
        <p:spPr>
          <a:xfrm>
            <a:off x="0" y="2125495"/>
            <a:ext cx="3707535" cy="90944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어플리케이션 기능 및 UI 자료 조사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AR 기능 자료조사</a:t>
            </a:r>
          </a:p>
        </p:txBody>
      </p:sp>
      <p:cxnSp>
        <p:nvCxnSpPr>
          <p:cNvPr id="4141" name="직선 연결선 4140"/>
          <p:cNvCxnSpPr/>
          <p:nvPr/>
        </p:nvCxnSpPr>
        <p:spPr>
          <a:xfrm>
            <a:off x="365026" y="342697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grpSp>
        <p:nvGrpSpPr>
          <p:cNvPr id="2" name="그룹 1"/>
          <p:cNvGrpSpPr/>
          <p:nvPr/>
        </p:nvGrpSpPr>
        <p:grpSpPr>
          <a:xfrm>
            <a:off x="553093" y="3587445"/>
            <a:ext cx="11079743" cy="2859085"/>
            <a:chOff x="284111" y="3664866"/>
            <a:chExt cx="11080337" cy="285923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3245266" y="5168538"/>
              <a:ext cx="239738" cy="239738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/>
          </p:nvGrpSpPr>
          <p:grpSpPr>
            <a:xfrm>
              <a:off x="284111" y="3664866"/>
              <a:ext cx="11080337" cy="2859239"/>
              <a:chOff x="284111" y="3664866"/>
              <a:chExt cx="11080337" cy="2859239"/>
            </a:xfrm>
          </p:grpSpPr>
          <p:sp>
            <p:nvSpPr>
              <p:cNvPr id="4139" name="TextBox 4138"/>
              <p:cNvSpPr txBox="1"/>
              <p:nvPr/>
            </p:nvSpPr>
            <p:spPr>
              <a:xfrm>
                <a:off x="284111" y="3664866"/>
                <a:ext cx="11080337" cy="90948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계획 일정 및 애로사항에 따라 진행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(10/12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~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10/18)</a:t>
                </a:r>
              </a:p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바탕체 Medium"/>
                  <a:ea typeface="KoPub바탕체 Medium"/>
                </a:endParaRPr>
              </a:p>
            </p:txBody>
          </p:sp>
          <p:pic>
            <p:nvPicPr>
              <p:cNvPr id="13" name="그림 12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245266" y="4536217"/>
                <a:ext cx="239738" cy="239738"/>
              </a:xfrm>
              <a:prstGeom prst="rect">
                <a:avLst/>
              </a:prstGeom>
            </p:spPr>
          </p:pic>
          <p:pic>
            <p:nvPicPr>
              <p:cNvPr id="14" name="그림 13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244901" y="5833899"/>
                <a:ext cx="239738" cy="239738"/>
              </a:xfrm>
              <a:prstGeom prst="rect">
                <a:avLst/>
              </a:prstGeom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3572673" y="4367832"/>
                <a:ext cx="6050267" cy="8512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React Native 기능 및 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UI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자료조사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572673" y="5674666"/>
                <a:ext cx="6050267" cy="8494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AR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image tracking 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자료조사 및 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Vuforia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학습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572673" y="5019414"/>
                <a:ext cx="6050267" cy="8474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Unity AR Foundation 학습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및 자료조사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</p:grpSp>
      </p:grpSp>
      <p:sp>
        <p:nvSpPr>
          <p:cNvPr id="4143" name="사각형: 둥근 모서리 9262"/>
          <p:cNvSpPr/>
          <p:nvPr/>
        </p:nvSpPr>
        <p:spPr>
          <a:xfrm>
            <a:off x="3967798" y="2422148"/>
            <a:ext cx="5508948" cy="452320"/>
          </a:xfrm>
          <a:prstGeom prst="roundRect">
            <a:avLst>
              <a:gd name="adj" fmla="val 50000"/>
            </a:avLst>
          </a:prstGeom>
          <a:solidFill>
            <a:srgbClr val="FF5050">
              <a:alpha val="100000"/>
            </a:srgbClr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u="none" strike="noStrike" kern="1200" cap="none" spc="0" normalizeH="0" baseline="0">
              <a:solidFill>
                <a:srgbClr val="000000"/>
              </a:solidFill>
              <a:latin typeface="Arial"/>
              <a:ea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3" grpId="0" animBg="1" autoUpdateAnimBg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3932597" y="1410937"/>
            <a:ext cx="7905823" cy="3241041"/>
            <a:chOff x="4440519" y="1342464"/>
            <a:chExt cx="7906247" cy="3241215"/>
          </a:xfrm>
        </p:grpSpPr>
        <p:sp>
          <p:nvSpPr>
            <p:cNvPr id="5129" name="TextBox 5128"/>
            <p:cNvSpPr txBox="1"/>
            <p:nvPr/>
          </p:nvSpPr>
          <p:spPr>
            <a:xfrm>
              <a:off x="4440519" y="1342464"/>
              <a:ext cx="7121067" cy="59523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lvl="0" indent="0" algn="ctr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React Native </a:t>
              </a: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기능 및 </a:t>
              </a: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UI</a:t>
              </a: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 자료조사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704970" y="4007463"/>
              <a:ext cx="7641796" cy="576216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lvl="0" algn="l" defTabSz="58846888">
                <a:lnSpc>
                  <a:spcPct val="150000"/>
                </a:lnSpc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  React Native</a:t>
              </a: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를 사용중인 조원이 있어 애로사항은 </a:t>
              </a:r>
              <a:r>
                <a:rPr kumimoji="1" lang="ko-KR" altLang="en-US" sz="2000" i="0" baseline="0">
                  <a:solidFill>
                    <a:srgbClr val="FF0000"/>
                  </a:solidFill>
                  <a:latin typeface="KoPub바탕체 Medium"/>
                  <a:ea typeface="KoPub바탕체 Medium"/>
                </a:rPr>
                <a:t>발생하지 않음</a:t>
              </a:r>
            </a:p>
            <a:p>
              <a:pPr marL="260384" lvl="0" indent="-260384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1" lang="ko-KR" altLang="en-US" sz="2000" b="0" i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</p:txBody>
        </p:sp>
        <p:pic>
          <p:nvPicPr>
            <p:cNvPr id="17" name="그림 16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704970" y="2481354"/>
              <a:ext cx="239738" cy="239738"/>
            </a:xfrm>
            <a:prstGeom prst="rect">
              <a:avLst/>
            </a:prstGeom>
          </p:spPr>
        </p:pic>
        <p:sp>
          <p:nvSpPr>
            <p:cNvPr id="5135" name="TextBox 11"/>
            <p:cNvSpPr txBox="1"/>
            <p:nvPr/>
          </p:nvSpPr>
          <p:spPr>
            <a:xfrm>
              <a:off x="4972091" y="2216903"/>
              <a:ext cx="7268586" cy="100837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None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React Native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doc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에서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UI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설계에 필요한 모듈 학습 및 자료조사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바탕"/>
                <a:buNone/>
                <a:defRPr/>
              </a:pP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(React Native docs:       </a:t>
              </a: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  <a:hlinkClick r:id="rId4"/>
                </a:rPr>
                <a:t>https://reactnative.dev/docs/next/getting-started)</a:t>
              </a:r>
              <a:endPara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  <a:p>
              <a:pPr marL="260384" lvl="0" indent="-260384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1" lang="ko-KR" altLang="en-US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</p:txBody>
        </p:sp>
        <p:pic>
          <p:nvPicPr>
            <p:cNvPr id="5136" name="그림 16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704970" y="4175702"/>
              <a:ext cx="239738" cy="239738"/>
            </a:xfrm>
            <a:prstGeom prst="rect">
              <a:avLst/>
            </a:prstGeom>
          </p:spPr>
        </p:pic>
      </p:grp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086836" y="1190247"/>
            <a:ext cx="2557668" cy="52772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5644073" y="1281223"/>
            <a:ext cx="6049942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>
              <a:lnSpc>
                <a:spcPct val="150000"/>
              </a:lnSpc>
              <a:spcAft>
                <a:spcPct val="0"/>
              </a:spcAft>
              <a:buFont typeface="Arial"/>
              <a:buNone/>
              <a:defRPr/>
            </a:pP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Unity AR Foundation </a:t>
            </a:r>
            <a:r>
              <a:rPr kumimoji="1" lang="en-US" altLang="ko-KR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(C#)</a:t>
            </a: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 학습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5644073" y="2175836"/>
            <a:ext cx="6343649" cy="3962416"/>
            <a:chOff x="5940933" y="2175596"/>
            <a:chExt cx="6343990" cy="3962629"/>
          </a:xfrm>
        </p:grpSpPr>
        <p:sp>
          <p:nvSpPr>
            <p:cNvPr id="5133" name="TextBox 5132"/>
            <p:cNvSpPr txBox="1"/>
            <p:nvPr/>
          </p:nvSpPr>
          <p:spPr>
            <a:xfrm>
              <a:off x="6234656" y="2175596"/>
              <a:ext cx="6050267" cy="39626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Unity AR(C#)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학습 계속 진행</a:t>
              </a:r>
            </a:p>
            <a:p>
              <a:pPr marL="257040" lvl="0" indent="-25704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Arial"/>
                <a:buChar char="•"/>
                <a:defRPr/>
              </a:pPr>
              <a:endPara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Programmers.co.kr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을 참고하여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Game Object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</a:t>
              </a: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관련 학습 진행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Arial"/>
                <a:buNone/>
                <a:defRPr/>
              </a:pPr>
              <a:endPara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endPara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endParaRPr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53407" y="3140049"/>
              <a:ext cx="239738" cy="239738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40933" y="2378624"/>
              <a:ext cx="239738" cy="239738"/>
            </a:xfrm>
            <a:prstGeom prst="rect">
              <a:avLst/>
            </a:prstGeom>
          </p:spPr>
        </p:pic>
      </p:grpSp>
      <p:sp>
        <p:nvSpPr>
          <p:cNvPr id="18" name="TextBox 17"/>
          <p:cNvSpPr txBox="1"/>
          <p:nvPr/>
        </p:nvSpPr>
        <p:spPr>
          <a:xfrm>
            <a:off x="11711097" y="5876372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pic>
        <p:nvPicPr>
          <p:cNvPr id="5136" name="그림 513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483811" y="1220859"/>
            <a:ext cx="3800408" cy="4413451"/>
          </a:xfrm>
          <a:prstGeom prst="rect">
            <a:avLst/>
          </a:prstGeom>
        </p:spPr>
      </p:pic>
      <p:sp>
        <p:nvSpPr>
          <p:cNvPr id="5137" name="TextBox 2"/>
          <p:cNvSpPr txBox="1"/>
          <p:nvPr/>
        </p:nvSpPr>
        <p:spPr>
          <a:xfrm>
            <a:off x="1182374" y="5684968"/>
            <a:ext cx="4586154" cy="7234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Unity</a:t>
            </a:r>
            <a:r>
              <a:rPr kumimoji="1" lang="ko-KR" altLang="en-US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로 배우는 </a:t>
            </a: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C#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(https://programmers.co.kr/learn/courses/1)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182374" y="1220859"/>
            <a:ext cx="4101845" cy="5303721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TextBox 13315"/>
          <p:cNvSpPr txBox="1"/>
          <p:nvPr/>
        </p:nvSpPr>
        <p:spPr>
          <a:xfrm>
            <a:off x="0" y="-1507"/>
            <a:ext cx="12186584" cy="852277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3317" name="TextBox 13316"/>
          <p:cNvSpPr txBox="1"/>
          <p:nvPr/>
        </p:nvSpPr>
        <p:spPr>
          <a:xfrm>
            <a:off x="2366551" y="155563"/>
            <a:ext cx="6234538" cy="52373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변경사항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 baseline="0">
              <a:solidFill>
                <a:srgbClr val="eeeeee">
                  <a:alpha val="100000"/>
                </a:srgbClr>
              </a:solidFill>
              <a:ea typeface="바탕"/>
            </a:endParaRPr>
          </a:p>
        </p:txBody>
      </p:sp>
      <p:grpSp>
        <p:nvGrpSpPr>
          <p:cNvPr id="13322" name="Group 1"/>
          <p:cNvGrpSpPr/>
          <p:nvPr/>
        </p:nvGrpSpPr>
        <p:grpSpPr>
          <a:xfrm rot="0"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3323" name="TextBox 10253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>
                <a:alpha val="100000"/>
              </a:srgbClr>
            </a:solidFill>
            <a:ln w="12726" cap="flat" cmpd="sng" algn="ctr">
              <a:solidFill>
                <a:srgbClr val="42719b">
                  <a:alpha val="100000"/>
                </a:srgbClr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324" name="TextBox 10254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0</a:t>
              </a:r>
              <a:r>
                <a:rPr kumimoji="0" lang="en-US" altLang="ko-KR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2</a:t>
              </a:r>
              <a:endParaRPr kumimoji="0" lang="en-US" altLang="ko-KR" sz="2400" b="1" i="0" u="none" strike="noStrike" kern="1200" cap="none" spc="0" normalizeH="0" baseline="0">
                <a:solidFill>
                  <a:srgbClr val="ff3300"/>
                </a:solidFill>
                <a:latin typeface="맑은 고딕"/>
                <a:ea typeface="맑은 고딕"/>
                <a:cs typeface="HNC_GO_B_HINT_GS"/>
              </a:endParaRPr>
            </a:p>
          </p:txBody>
        </p:sp>
      </p:grpSp>
      <p:pic>
        <p:nvPicPr>
          <p:cNvPr id="13329" name="그림 1332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96402" y="989925"/>
            <a:ext cx="2988582" cy="5174514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176665" y="1007840"/>
            <a:ext cx="2988580" cy="517451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578503" y="3380052"/>
            <a:ext cx="376827" cy="376827"/>
          </a:xfrm>
          <a:prstGeom prst="rect">
            <a:avLst/>
          </a:prstGeom>
        </p:spPr>
      </p:pic>
      <p:grpSp>
        <p:nvGrpSpPr>
          <p:cNvPr id="13340" name=""/>
          <p:cNvGrpSpPr/>
          <p:nvPr/>
        </p:nvGrpSpPr>
        <p:grpSpPr>
          <a:xfrm rot="0">
            <a:off x="7646644" y="1554710"/>
            <a:ext cx="5430998" cy="2572853"/>
            <a:chOff x="7894294" y="1554710"/>
            <a:chExt cx="5430998" cy="2572853"/>
          </a:xfrm>
        </p:grpSpPr>
        <p:grpSp>
          <p:nvGrpSpPr>
            <p:cNvPr id="3" name="그룹 2"/>
            <p:cNvGrpSpPr/>
            <p:nvPr/>
          </p:nvGrpSpPr>
          <p:grpSpPr>
            <a:xfrm rot="0">
              <a:off x="7894294" y="1554710"/>
              <a:ext cx="5430998" cy="1344342"/>
              <a:chOff x="7160066" y="1357622"/>
              <a:chExt cx="5430998" cy="1344342"/>
            </a:xfrm>
          </p:grpSpPr>
          <p:sp>
            <p:nvSpPr>
              <p:cNvPr id="13336" name="TextBox 13"/>
              <p:cNvSpPr txBox="1"/>
              <p:nvPr/>
            </p:nvSpPr>
            <p:spPr>
              <a:xfrm>
                <a:off x="7169482" y="2129513"/>
                <a:ext cx="4748472" cy="572451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342900" indent="-342900">
                  <a:lnSpc>
                    <a:spcPct val="150000"/>
                  </a:lnSpc>
                  <a:buAutoNum type="circleNumDbPlain"/>
                  <a:defRPr/>
                </a:pPr>
                <a:r>
                  <a:rPr lang="ko-KR" altLang="en-US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로고</a:t>
                </a:r>
                <a:r>
                  <a:rPr lang="en-US" altLang="ko-KR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latin typeface="KoPub돋움체 Bold"/>
                    <a:ea typeface="KoPub돋움체 Bold"/>
                  </a:rPr>
                  <a:t> </a:t>
                </a:r>
                <a:r>
                  <a:rPr lang="ko-KR" altLang="en-US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latin typeface="KoPub돋움체 Bold"/>
                    <a:ea typeface="KoPub돋움체 Bold"/>
                  </a:rPr>
                  <a:t>및 </a:t>
                </a:r>
                <a:r>
                  <a:rPr lang="ko-KR" altLang="en-US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상호 강조</a:t>
                </a:r>
                <a:r>
                  <a:rPr lang="en-US" altLang="ko-KR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,  </a:t>
                </a:r>
                <a:r>
                  <a:rPr lang="ko-KR" altLang="en-US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latin typeface="KoPub돋움체 Bold"/>
                    <a:ea typeface="KoPub돋움체 Bold"/>
                  </a:rPr>
                  <a:t>유연한 </a:t>
                </a:r>
                <a:r>
                  <a:rPr lang="ko-KR" altLang="en-US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상품 구분을 위해 </a:t>
                </a:r>
                <a:endPara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endParaRPr>
              </a:p>
              <a:p>
                <a:pPr>
                  <a:lnSpc>
                    <a:spcPct val="150000"/>
                  </a:lnSpc>
                  <a:defRPr/>
                </a:pPr>
                <a:r>
                  <a:rPr lang="en-US" altLang="ko-KR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latin typeface="KoPub돋움체 Bold"/>
                    <a:ea typeface="KoPub돋움체 Bold"/>
                  </a:rPr>
                  <a:t>       </a:t>
                </a:r>
                <a:r>
                  <a:rPr lang="ko-KR" altLang="en-US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구분선 구현</a:t>
                </a:r>
                <a:endParaRPr lang="ko-KR" altLang="en-US" b="0" spc="-150">
                  <a:ln w="9525">
                    <a:solidFill>
                      <a:srgbClr val="404040"/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endParaRPr>
              </a:p>
            </p:txBody>
          </p:sp>
          <p:sp>
            <p:nvSpPr>
              <p:cNvPr id="13337" name="TextBox 17"/>
              <p:cNvSpPr txBox="1"/>
              <p:nvPr/>
            </p:nvSpPr>
            <p:spPr>
              <a:xfrm>
                <a:off x="7160066" y="1357622"/>
                <a:ext cx="5430998" cy="503395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en-US" altLang="ko-KR" sz="2400" b="0" i="0" u="none" strike="noStrike" kern="1200" cap="none" spc="-150" normalizeH="0" baseline="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‘ </a:t>
                </a:r>
                <a:r>
                  <a:rPr kumimoji="0" lang="ko-KR" altLang="en-US" sz="2400" b="0" i="0" u="none" strike="noStrike" kern="1200" cap="none" spc="-150" normalizeH="0" baseline="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메인 </a:t>
                </a:r>
                <a:r>
                  <a:rPr kumimoji="0" lang="en-US" altLang="ko-KR" sz="2400" b="0" i="0" u="none" strike="noStrike" kern="1200" cap="none" spc="-150" normalizeH="0" baseline="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’ </a:t>
                </a:r>
                <a:r>
                  <a:rPr kumimoji="0" lang="ko-KR" altLang="en-US" sz="2400" b="0" i="0" u="none" strike="noStrike" kern="1200" cap="none" spc="-150" normalizeH="0" baseline="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페이지 변경사항</a:t>
                </a:r>
                <a:endParaRPr kumimoji="0" lang="ko-KR" altLang="en-US" sz="2400" b="0" i="0" u="none" strike="noStrike" kern="1200" cap="none" spc="-150" normalizeH="0" baseline="0">
                  <a:solidFill>
                    <a:schemeClr val="accent1"/>
                  </a:solidFill>
                  <a:latin typeface="KoPub돋움체 Bold"/>
                  <a:ea typeface="KoPub돋움체 Bold"/>
                </a:endParaRPr>
              </a:p>
            </p:txBody>
          </p:sp>
          <p:cxnSp>
            <p:nvCxnSpPr>
              <p:cNvPr id="13339" name="직선 연결선 4"/>
              <p:cNvCxnSpPr/>
              <p:nvPr/>
            </p:nvCxnSpPr>
            <p:spPr>
              <a:xfrm>
                <a:off x="7223715" y="2031105"/>
                <a:ext cx="4113917" cy="0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>
                    <a:alpha val="100000"/>
                  </a:srgbClr>
                </a:solidFill>
                <a:prstDash val="solid"/>
              </a:ln>
            </p:spPr>
          </p:cxnSp>
        </p:grpSp>
        <p:sp>
          <p:nvSpPr>
            <p:cNvPr id="22" name="TextBox 18"/>
            <p:cNvSpPr txBox="1"/>
            <p:nvPr/>
          </p:nvSpPr>
          <p:spPr>
            <a:xfrm>
              <a:off x="7903710" y="3380052"/>
              <a:ext cx="4707665" cy="747511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342900" indent="-342900">
                <a:lnSpc>
                  <a:spcPct val="150000"/>
                </a:lnSpc>
                <a:buAutoNum type="circleNumDbPlain" startAt="2"/>
                <a:defRPr/>
              </a:pPr>
              <a:r>
                <a:rPr lang="ko-KR" altLang="en-US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latin typeface="KoPub돋움체 Bold"/>
                  <a:ea typeface="KoPub돋움체 Bold"/>
                </a:rPr>
                <a:t>왼쪽 </a:t>
              </a:r>
              <a:r>
                <a:rPr lang="en-US" altLang="ko-KR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latin typeface="KoPub돋움체 Bold"/>
                  <a:ea typeface="KoPub돋움체 Bold"/>
                </a:rPr>
                <a:t>or </a:t>
              </a:r>
              <a:r>
                <a:rPr lang="ko-KR" altLang="en-US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latin typeface="KoPub돋움체 Bold"/>
                  <a:ea typeface="KoPub돋움체 Bold"/>
                </a:rPr>
                <a:t>오른쪽 슬라이드를 통해  </a:t>
              </a:r>
              <a:endParaRPr lang="ko-KR" altLang="en-US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Pub돋움체 Bold"/>
                <a:ea typeface="KoPub돋움체 Bold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latin typeface="KoPub돋움체 Bold"/>
                  <a:ea typeface="KoPub돋움체 Bold"/>
                </a:rPr>
                <a:t>        </a:t>
              </a:r>
              <a:r>
                <a:rPr lang="ko-KR" altLang="en-US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latin typeface="KoPub돋움체 Bold"/>
                  <a:ea typeface="KoPub돋움체 Bold"/>
                </a:rPr>
                <a:t>여러 상품</a:t>
              </a:r>
              <a:r>
                <a:rPr lang="en-US" altLang="ko-KR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latin typeface="KoPub돋움체 Bold"/>
                  <a:ea typeface="KoPub돋움체 Bold"/>
                </a:rPr>
                <a:t> </a:t>
              </a:r>
              <a:r>
                <a:rPr lang="ko-KR" altLang="en-US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latin typeface="KoPub돋움체 Bold"/>
                  <a:ea typeface="KoPub돋움체 Bold"/>
                </a:rPr>
                <a:t>노출</a:t>
              </a:r>
              <a:endParaRPr lang="ko-KR" altLang="en-US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Pub돋움체 Bold"/>
                <a:ea typeface="KoPub돋움체 Bold"/>
              </a:endParaRPr>
            </a:p>
            <a:p>
              <a:pPr marL="342900" indent="-342900">
                <a:lnSpc>
                  <a:spcPct val="150000"/>
                </a:lnSpc>
                <a:buAutoNum type="circleNumDbPlain" startAt="2"/>
                <a:defRPr/>
              </a:pPr>
              <a:endParaRPr lang="en-US" altLang="ko-KR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Pub돋움체 Bold"/>
                <a:ea typeface="KoPub돋움체 Bold"/>
              </a:endParaRPr>
            </a:p>
          </p:txBody>
        </p:sp>
      </p:grpSp>
      <p:cxnSp>
        <p:nvCxnSpPr>
          <p:cNvPr id="17" name="직선 화살표 연결선 16"/>
          <p:cNvCxnSpPr/>
          <p:nvPr/>
        </p:nvCxnSpPr>
        <p:spPr>
          <a:xfrm>
            <a:off x="6093619" y="1842818"/>
            <a:ext cx="1656621" cy="6482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V="1">
            <a:off x="6525781" y="2779169"/>
            <a:ext cx="1224459" cy="5041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 flipV="1">
            <a:off x="6885916" y="3756879"/>
            <a:ext cx="864324" cy="3706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5301037" y="1051401"/>
            <a:ext cx="6049942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>
              <a:lnSpc>
                <a:spcPct val="150000"/>
              </a:lnSpc>
              <a:spcAft>
                <a:spcPct val="0"/>
              </a:spcAft>
              <a:buFont typeface="Arial"/>
              <a:buNone/>
              <a:defRPr/>
            </a:pPr>
            <a:r>
              <a:rPr kumimoji="1" lang="ko-KR" altLang="en-US" sz="2600" b="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Unity AR기술에 대한 자료조사</a:t>
            </a:r>
          </a:p>
        </p:txBody>
      </p:sp>
      <p:sp>
        <p:nvSpPr>
          <p:cNvPr id="5133" name="TextBox 5132"/>
          <p:cNvSpPr txBox="1"/>
          <p:nvPr/>
        </p:nvSpPr>
        <p:spPr>
          <a:xfrm>
            <a:off x="5150656" y="1942983"/>
            <a:ext cx="6899939" cy="472564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lvl="0" defTabSz="58846888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이미지 트래킹시 사진의 인식률이 높지않다는 점을 보완하기 위해 </a:t>
            </a:r>
            <a:r>
              <a:rPr kumimoji="1" lang="en-US" altLang="ko-KR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‘</a:t>
            </a:r>
            <a:r>
              <a:rPr kumimoji="1" lang="ko-KR" altLang="en-US" sz="2000">
                <a:solidFill>
                  <a:srgbClr val="262626"/>
                </a:solidFill>
                <a:latin typeface="KoPub바탕체 Medium"/>
                <a:ea typeface="KoPub바탕체 Medium"/>
              </a:rPr>
              <a:t>뷰 포리아</a:t>
            </a:r>
            <a:r>
              <a:rPr kumimoji="1" lang="en-US" altLang="ko-KR" sz="2000">
                <a:solidFill>
                  <a:srgbClr val="262626"/>
                </a:solidFill>
                <a:latin typeface="KoPub바탕체 Medium"/>
                <a:ea typeface="KoPub바탕체 Medium"/>
              </a:rPr>
              <a:t>’</a:t>
            </a:r>
            <a:r>
              <a:rPr kumimoji="1" lang="ko-KR" altLang="en-US" sz="2000">
                <a:solidFill>
                  <a:srgbClr val="262626"/>
                </a:solidFill>
                <a:latin typeface="KoPub바탕체 Medium"/>
                <a:ea typeface="KoPub바탕체 Medium"/>
              </a:rPr>
              <a:t> </a:t>
            </a:r>
            <a:r>
              <a:rPr kumimoji="1" lang="en-US" altLang="ko-KR" sz="2000">
                <a:solidFill>
                  <a:srgbClr val="262626"/>
                </a:solidFill>
                <a:latin typeface="KoPub바탕체 Medium"/>
                <a:ea typeface="KoPub바탕체 Medium"/>
              </a:rPr>
              <a:t>SDK</a:t>
            </a:r>
            <a:r>
              <a:rPr kumimoji="1" lang="ko-KR" altLang="en-US" sz="2000">
                <a:solidFill>
                  <a:srgbClr val="262626"/>
                </a:solidFill>
                <a:latin typeface="KoPub바탕체 Medium"/>
                <a:ea typeface="KoPub바탕체 Medium"/>
              </a:rPr>
              <a:t>를 사용하도록 함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endParaRPr kumimoji="1" lang="en-US" altLang="ko-KR" sz="1400" b="0" i="0" u="none" strike="noStrike" kern="1200" cap="none" spc="0" normalizeH="0" baseline="0">
              <a:solidFill>
                <a:srgbClr val="262626"/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조원 모두 뷰 포리아를 처음 접하여 이에 대한 학습이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필요하다는 </a:t>
            </a:r>
            <a:r>
              <a:rPr kumimoji="1" lang="ko-KR" altLang="en-US" sz="2000" b="0" i="0" baseline="0">
                <a:solidFill>
                  <a:srgbClr val="D70909"/>
                </a:solidFill>
                <a:latin typeface="KoPub바탕체 Medium"/>
                <a:ea typeface="KoPub바탕체 Medium"/>
              </a:rPr>
              <a:t>애로사항</a:t>
            </a:r>
            <a:r>
              <a:rPr kumimoji="1" lang="ko-KR" altLang="en-US" sz="2000" b="0" i="0" baseline="0">
                <a:latin typeface="KoPub바탕체 Medium"/>
                <a:ea typeface="KoPub바탕체 Medium"/>
              </a:rPr>
              <a:t>이</a:t>
            </a: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발생하여 학습 진행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endParaRPr kumimoji="1" lang="ko-KR" altLang="en-US" sz="1400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endParaRPr kumimoji="1" lang="ko-KR" altLang="en-US" sz="2000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pic>
        <p:nvPicPr>
          <p:cNvPr id="5134" name="그림 5133" descr="EMB00005e44121f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378751" y="2371374"/>
            <a:ext cx="3853124" cy="3504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</p:pic>
      <p:sp>
        <p:nvSpPr>
          <p:cNvPr id="15" name="TextBox 14"/>
          <p:cNvSpPr txBox="1"/>
          <p:nvPr/>
        </p:nvSpPr>
        <p:spPr>
          <a:xfrm>
            <a:off x="5949246" y="1122845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827349" y="2117464"/>
            <a:ext cx="278248" cy="1491138"/>
            <a:chOff x="6027151" y="1900738"/>
            <a:chExt cx="278263" cy="1491218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065676" y="3152218"/>
              <a:ext cx="239738" cy="239738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027151" y="1900738"/>
              <a:ext cx="239738" cy="239738"/>
            </a:xfrm>
            <a:prstGeom prst="rect">
              <a:avLst/>
            </a:prstGeom>
          </p:spPr>
        </p:pic>
      </p:grpSp>
      <p:sp>
        <p:nvSpPr>
          <p:cNvPr id="19" name="직사각형 18"/>
          <p:cNvSpPr/>
          <p:nvPr/>
        </p:nvSpPr>
        <p:spPr>
          <a:xfrm>
            <a:off x="161187" y="2086985"/>
            <a:ext cx="4304434" cy="4509618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356783" y="6054601"/>
            <a:ext cx="3817226" cy="363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(Image tracking </a:t>
            </a:r>
            <a:r>
              <a:rPr lang="ko-KR" altLang="en-US"/>
              <a:t>예시</a:t>
            </a:r>
            <a:r>
              <a:rPr lang="en-US" altLang="ko-KR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TextBox 8195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8197" name="TextBox 8196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다음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8198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8199" name="TextBox 8198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8200" name="TextBox 8199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03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8201" name="TextBox 8200"/>
          <p:cNvSpPr txBox="1"/>
          <p:nvPr/>
        </p:nvSpPr>
        <p:spPr>
          <a:xfrm>
            <a:off x="284095" y="1535088"/>
            <a:ext cx="5070861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React Native 기능 및 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UI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자료조사</a:t>
            </a:r>
          </a:p>
        </p:txBody>
      </p:sp>
      <p:cxnSp>
        <p:nvCxnSpPr>
          <p:cNvPr id="8203" name="직선 연결선 8202"/>
          <p:cNvCxnSpPr/>
          <p:nvPr/>
        </p:nvCxnSpPr>
        <p:spPr>
          <a:xfrm>
            <a:off x="403148" y="2722264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4" name="TextBox 8203"/>
          <p:cNvSpPr txBox="1"/>
          <p:nvPr/>
        </p:nvSpPr>
        <p:spPr>
          <a:xfrm>
            <a:off x="403137" y="3458680"/>
            <a:ext cx="4720904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AR Foundation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학습</a:t>
            </a:r>
          </a:p>
        </p:txBody>
      </p:sp>
      <p:sp>
        <p:nvSpPr>
          <p:cNvPr id="8205" name="TextBox 8204"/>
          <p:cNvSpPr txBox="1"/>
          <p:nvPr/>
        </p:nvSpPr>
        <p:spPr>
          <a:xfrm>
            <a:off x="619533" y="5228338"/>
            <a:ext cx="4194796" cy="108017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AR Image </a:t>
            </a:r>
            <a:r>
              <a:rPr kumimoji="1" lang="en-US" altLang="ko-KR" sz="220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T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racking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자료조사 및 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Vuforia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학습</a:t>
            </a:r>
          </a:p>
        </p:txBody>
      </p:sp>
      <p:cxnSp>
        <p:nvCxnSpPr>
          <p:cNvPr id="8206" name="직선 연결선 8205"/>
          <p:cNvCxnSpPr/>
          <p:nvPr/>
        </p:nvCxnSpPr>
        <p:spPr>
          <a:xfrm>
            <a:off x="403148" y="458875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7" name="TextBox 8206"/>
          <p:cNvSpPr txBox="1"/>
          <p:nvPr/>
        </p:nvSpPr>
        <p:spPr>
          <a:xfrm>
            <a:off x="5219163" y="1605476"/>
            <a:ext cx="6946843" cy="79225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프로젝트 진행 일정에 따라 어플리케이션 기능 및 </a:t>
            </a:r>
          </a:p>
          <a:p>
            <a:pPr lvl="0" algn="l" defTabSz="58846888">
              <a:lnSpc>
                <a:spcPct val="150000"/>
              </a:lnSpc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UI 설계를 위한 자료조사</a:t>
            </a:r>
          </a:p>
        </p:txBody>
      </p:sp>
      <p:sp>
        <p:nvSpPr>
          <p:cNvPr id="8208" name="TextBox 8207"/>
          <p:cNvSpPr txBox="1"/>
          <p:nvPr/>
        </p:nvSpPr>
        <p:spPr>
          <a:xfrm>
            <a:off x="5219163" y="3427585"/>
            <a:ext cx="7029267" cy="9702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C#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언어에 대한 이해가 어렵다는 애로사항이 </a:t>
            </a:r>
          </a:p>
          <a:p>
            <a:pPr lvl="0" algn="l" defTabSz="58846888">
              <a:lnSpc>
                <a:spcPct val="150000"/>
              </a:lnSpc>
              <a:defRPr/>
            </a:pPr>
            <a:r>
              <a:rPr kumimoji="1" lang="en-US" altLang="ko-KR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발생하여 자료조사와 학습을 병행</a:t>
            </a:r>
          </a:p>
        </p:txBody>
      </p:sp>
      <p:sp>
        <p:nvSpPr>
          <p:cNvPr id="8212" name="TextBox 8211"/>
          <p:cNvSpPr txBox="1"/>
          <p:nvPr/>
        </p:nvSpPr>
        <p:spPr>
          <a:xfrm>
            <a:off x="5219163" y="5427666"/>
            <a:ext cx="6410059" cy="9363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Vuforia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  <a:r>
              <a:rPr kumimoji="1" lang="en-US" altLang="ko-KR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SDK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를 사용하는데 애로사항이 발생하여 </a:t>
            </a:r>
          </a:p>
          <a:p>
            <a:pPr lvl="0" algn="l" defTabSz="58846888">
              <a:lnSpc>
                <a:spcPct val="150000"/>
              </a:lnSpc>
              <a:defRPr/>
            </a:pPr>
            <a:r>
              <a:rPr kumimoji="1" lang="en-US" altLang="ko-KR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이</a:t>
            </a:r>
            <a:r>
              <a:rPr kumimoji="1" lang="ko-KR" altLang="en-US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에 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대한 자료조사 및 학습을 병행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702514" y="3388856"/>
            <a:ext cx="5504420" cy="998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10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월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2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주차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(10/5~11)</a:t>
            </a: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445433" y="4744257"/>
            <a:ext cx="5721602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4099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4101" name="TextBox 4100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지난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410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4103" name="TextBox 4102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4104" name="TextBox 4103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01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graphicFrame>
        <p:nvGraphicFramePr>
          <p:cNvPr id="4105" name="표 4104"/>
          <p:cNvGraphicFramePr/>
          <p:nvPr/>
        </p:nvGraphicFramePr>
        <p:xfrm>
          <a:off x="3809117" y="1441488"/>
          <a:ext cx="7688115" cy="492004"/>
        </p:xfrm>
        <a:graphic>
          <a:graphicData uri="http://schemas.openxmlformats.org/drawingml/2006/table">
            <a:tbl>
              <a:tblPr firstRow="1" bandRow="1"/>
              <a:tblGrid>
                <a:gridCol w="1922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2004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9월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10월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11월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12월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138" name="TextBox 4137"/>
          <p:cNvSpPr txBox="1"/>
          <p:nvPr/>
        </p:nvSpPr>
        <p:spPr>
          <a:xfrm>
            <a:off x="0" y="2125495"/>
            <a:ext cx="3707535" cy="90944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어플리케이션 기능 및 UI 자료 조사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AR 기능 자료조사</a:t>
            </a:r>
          </a:p>
        </p:txBody>
      </p:sp>
      <p:cxnSp>
        <p:nvCxnSpPr>
          <p:cNvPr id="4141" name="직선 연결선 4140"/>
          <p:cNvCxnSpPr/>
          <p:nvPr/>
        </p:nvCxnSpPr>
        <p:spPr>
          <a:xfrm>
            <a:off x="365026" y="342697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grpSp>
        <p:nvGrpSpPr>
          <p:cNvPr id="2" name="그룹 1"/>
          <p:cNvGrpSpPr/>
          <p:nvPr/>
        </p:nvGrpSpPr>
        <p:grpSpPr>
          <a:xfrm>
            <a:off x="553093" y="3587445"/>
            <a:ext cx="11079743" cy="2859085"/>
            <a:chOff x="284111" y="3664866"/>
            <a:chExt cx="11080337" cy="285923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3245266" y="5168538"/>
              <a:ext cx="239738" cy="239738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/>
          </p:nvGrpSpPr>
          <p:grpSpPr>
            <a:xfrm>
              <a:off x="284111" y="3664866"/>
              <a:ext cx="11080337" cy="2859239"/>
              <a:chOff x="284111" y="3664866"/>
              <a:chExt cx="11080337" cy="2859239"/>
            </a:xfrm>
          </p:grpSpPr>
          <p:sp>
            <p:nvSpPr>
              <p:cNvPr id="4139" name="TextBox 4138"/>
              <p:cNvSpPr txBox="1"/>
              <p:nvPr/>
            </p:nvSpPr>
            <p:spPr>
              <a:xfrm>
                <a:off x="284111" y="3664866"/>
                <a:ext cx="11080337" cy="90948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계획 일정 및 애로사항에 따라 진행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(10/5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~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10/11)</a:t>
                </a:r>
              </a:p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바탕체 Medium"/>
                  <a:ea typeface="KoPub바탕체 Medium"/>
                </a:endParaRPr>
              </a:p>
            </p:txBody>
          </p:sp>
          <p:pic>
            <p:nvPicPr>
              <p:cNvPr id="13" name="그림 12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245266" y="4536217"/>
                <a:ext cx="239738" cy="239738"/>
              </a:xfrm>
              <a:prstGeom prst="rect">
                <a:avLst/>
              </a:prstGeom>
            </p:spPr>
          </p:pic>
          <p:pic>
            <p:nvPicPr>
              <p:cNvPr id="14" name="그림 13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244901" y="5833899"/>
                <a:ext cx="239738" cy="239738"/>
              </a:xfrm>
              <a:prstGeom prst="rect">
                <a:avLst/>
              </a:prstGeom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3572673" y="4367832"/>
                <a:ext cx="6050267" cy="8513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React Native 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UI 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자료조사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572673" y="5674666"/>
                <a:ext cx="6050267" cy="8494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AR</a:t>
                </a:r>
                <a:r>
                  <a:rPr kumimoji="1" lang="en-US" altLang="ko-KR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image tracking </a:t>
                </a: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자료조사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572673" y="5019414"/>
                <a:ext cx="6050267" cy="8474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58846888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1" lang="ko-KR" altLang="en-US" sz="200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Unity AR Foundation 학습</a:t>
                </a:r>
              </a:p>
              <a:p>
                <a:pPr lvl="0">
                  <a:defRPr/>
                </a:pPr>
                <a:endParaRPr lang="ko-KR" altLang="en-US" sz="2000"/>
              </a:p>
            </p:txBody>
          </p:sp>
        </p:grpSp>
      </p:grpSp>
      <p:sp>
        <p:nvSpPr>
          <p:cNvPr id="4143" name="사각형: 둥근 모서리 9262"/>
          <p:cNvSpPr/>
          <p:nvPr/>
        </p:nvSpPr>
        <p:spPr>
          <a:xfrm>
            <a:off x="3967798" y="2422148"/>
            <a:ext cx="5508948" cy="452320"/>
          </a:xfrm>
          <a:prstGeom prst="roundRect">
            <a:avLst>
              <a:gd name="adj" fmla="val 50000"/>
            </a:avLst>
          </a:prstGeom>
          <a:solidFill>
            <a:srgbClr val="FF5050">
              <a:alpha val="100000"/>
            </a:srgbClr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u="none" strike="noStrike" kern="1200" cap="none" spc="0" normalizeH="0" baseline="0">
              <a:solidFill>
                <a:srgbClr val="000000"/>
              </a:solidFill>
              <a:latin typeface="Arial"/>
              <a:ea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3" grpId="0" animBg="1" autoUpdateAnimBg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3932598" y="1410937"/>
            <a:ext cx="7900528" cy="4538531"/>
            <a:chOff x="4440519" y="1342464"/>
            <a:chExt cx="7900952" cy="4538775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698788" y="2776122"/>
              <a:ext cx="239738" cy="239738"/>
            </a:xfrm>
            <a:prstGeom prst="rect">
              <a:avLst/>
            </a:prstGeom>
          </p:spPr>
        </p:pic>
        <p:grpSp>
          <p:nvGrpSpPr>
            <p:cNvPr id="2" name="그룹 1"/>
            <p:cNvGrpSpPr/>
            <p:nvPr/>
          </p:nvGrpSpPr>
          <p:grpSpPr>
            <a:xfrm>
              <a:off x="4440519" y="1342464"/>
              <a:ext cx="7900952" cy="4538775"/>
              <a:chOff x="4440519" y="1342464"/>
              <a:chExt cx="7900952" cy="4538775"/>
            </a:xfrm>
          </p:grpSpPr>
          <p:sp>
            <p:nvSpPr>
              <p:cNvPr id="5129" name="TextBox 5128"/>
              <p:cNvSpPr txBox="1"/>
              <p:nvPr/>
            </p:nvSpPr>
            <p:spPr>
              <a:xfrm>
                <a:off x="4440519" y="1342464"/>
                <a:ext cx="7121067" cy="59523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React Native 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컴포넌트 구조 학습 및 </a:t>
                </a:r>
                <a:r>
                  <a:rPr kumimoji="1" lang="en-US" altLang="ko-KR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UI</a:t>
                </a: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 자료조사</a:t>
                </a: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4699675" y="5305023"/>
                <a:ext cx="7641796" cy="576216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lvl="0" algn="l" defTabSz="58846888">
                  <a:lnSpc>
                    <a:spcPct val="150000"/>
                  </a:lnSpc>
                  <a:spcAft>
                    <a:spcPct val="0"/>
                  </a:spcAft>
                  <a:buClr>
                    <a:srgbClr val="262626">
                      <a:alpha val="100000"/>
                    </a:srgbClr>
                  </a:buClr>
                  <a:buSzPct val="100000"/>
                  <a:defRPr/>
                </a:pPr>
                <a:r>
                  <a:rPr kumimoji="1" lang="en-US" altLang="ko-KR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  React Native</a:t>
                </a:r>
                <a:r>
                  <a:rPr kumimoji="1" lang="ko-KR" altLang="en-US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를 사용중인 조원이 있어 애로사항은 </a:t>
                </a:r>
                <a:r>
                  <a:rPr kumimoji="1" lang="ko-KR" altLang="en-US" sz="2000" i="0" baseline="0">
                    <a:solidFill>
                      <a:srgbClr val="FF0000"/>
                    </a:solidFill>
                    <a:latin typeface="KoPub바탕체 Medium"/>
                    <a:ea typeface="KoPub바탕체 Medium"/>
                  </a:rPr>
                  <a:t>발생하지 않음</a:t>
                </a:r>
              </a:p>
              <a:p>
                <a:pPr marL="260384" lvl="0" indent="-260384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2000" b="0" i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endParaRPr>
              </a:p>
            </p:txBody>
          </p:sp>
          <p:pic>
            <p:nvPicPr>
              <p:cNvPr id="17" name="그림 16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4699675" y="3778914"/>
                <a:ext cx="239738" cy="239738"/>
              </a:xfrm>
              <a:prstGeom prst="rect">
                <a:avLst/>
              </a:prstGeom>
            </p:spPr>
          </p:pic>
          <p:sp>
            <p:nvSpPr>
              <p:cNvPr id="25" name="TextBox 24"/>
              <p:cNvSpPr txBox="1"/>
              <p:nvPr/>
            </p:nvSpPr>
            <p:spPr>
              <a:xfrm>
                <a:off x="4734180" y="2569525"/>
                <a:ext cx="7121067" cy="713835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lvl="0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262626">
                      <a:alpha val="100000"/>
                    </a:srgbClr>
                  </a:buClr>
                  <a:buSzPct val="100000"/>
                  <a:defRPr/>
                </a:pPr>
                <a:r>
                  <a:rPr kumimoji="1" lang="en-US" altLang="ko-KR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  React Native</a:t>
                </a:r>
                <a:r>
                  <a:rPr kumimoji="1" lang="ko-KR" altLang="en-US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</a:t>
                </a:r>
                <a:r>
                  <a:rPr kumimoji="1" lang="en-US" altLang="ko-KR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docs</a:t>
                </a:r>
                <a:r>
                  <a:rPr kumimoji="1" lang="ko-KR" altLang="en-US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에서 컴포넌트 구조 학습</a:t>
                </a:r>
              </a:p>
              <a:p>
                <a:pPr marL="0" lvl="0" indent="0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262626">
                      <a:alpha val="100000"/>
                    </a:srgbClr>
                  </a:buClr>
                  <a:buSzPct val="100000"/>
                  <a:buFont typeface="+mj-ea"/>
                  <a:buNone/>
                  <a:defRPr/>
                </a:pPr>
                <a:r>
                  <a:rPr kumimoji="1" lang="ko-KR" altLang="en-US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   </a:t>
                </a:r>
                <a:endPara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endParaRPr>
              </a:p>
            </p:txBody>
          </p:sp>
          <p:sp>
            <p:nvSpPr>
              <p:cNvPr id="5135" name="TextBox 11"/>
              <p:cNvSpPr txBox="1"/>
              <p:nvPr/>
            </p:nvSpPr>
            <p:spPr>
              <a:xfrm>
                <a:off x="4966796" y="3514463"/>
                <a:ext cx="7268586" cy="100837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lvl="0" indent="0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262626">
                      <a:alpha val="100000"/>
                    </a:srgbClr>
                  </a:buClr>
                  <a:buSzPct val="100000"/>
                  <a:buNone/>
                  <a:defRPr/>
                </a:pPr>
                <a:r>
                  <a:rPr kumimoji="1" lang="en-US" altLang="ko-KR" sz="2000" b="0" i="0" u="none" strike="noStrike" kern="1200" cap="none" spc="0" normalizeH="0" baseline="0">
                    <a:solidFill>
                      <a:srgbClr val="262626"/>
                    </a:solidFill>
                    <a:latin typeface="KoPub바탕체 Medium"/>
                    <a:ea typeface="KoPub바탕체 Medium"/>
                  </a:rPr>
                  <a:t>React Native</a:t>
                </a:r>
                <a:r>
                  <a:rPr kumimoji="1" lang="ko-KR" altLang="en-US" sz="2000" b="0" i="0" u="none" strike="noStrike" kern="1200" cap="none" spc="0" normalizeH="0" baseline="0">
                    <a:solidFill>
                      <a:srgbClr val="262626"/>
                    </a:solidFill>
                    <a:latin typeface="KoPub바탕체 Medium"/>
                    <a:ea typeface="KoPub바탕체 Medium"/>
                  </a:rPr>
                  <a:t> </a:t>
                </a:r>
                <a:r>
                  <a:rPr kumimoji="1" lang="en-US" altLang="ko-KR" sz="2000" b="0" i="0" u="none" strike="noStrike" kern="1200" cap="none" spc="0" normalizeH="0" baseline="0">
                    <a:solidFill>
                      <a:srgbClr val="262626"/>
                    </a:solidFill>
                    <a:latin typeface="KoPub바탕체 Medium"/>
                    <a:ea typeface="KoPub바탕체 Medium"/>
                  </a:rPr>
                  <a:t>doc</a:t>
                </a:r>
                <a:r>
                  <a:rPr kumimoji="1" lang="ko-KR" altLang="en-US" sz="2000" b="0" i="0" u="none" strike="noStrike" kern="1200" cap="none" spc="0" normalizeH="0" baseline="0">
                    <a:solidFill>
                      <a:srgbClr val="262626"/>
                    </a:solidFill>
                    <a:latin typeface="KoPub바탕체 Medium"/>
                    <a:ea typeface="KoPub바탕체 Medium"/>
                  </a:rPr>
                  <a:t>에서 </a:t>
                </a:r>
                <a:r>
                  <a:rPr kumimoji="1" lang="en-US" altLang="ko-KR" sz="2000" b="0" i="0" u="none" strike="noStrike" kern="1200" cap="none" spc="0" normalizeH="0" baseline="0">
                    <a:solidFill>
                      <a:srgbClr val="262626"/>
                    </a:solidFill>
                    <a:latin typeface="KoPub바탕체 Medium"/>
                    <a:ea typeface="KoPub바탕체 Medium"/>
                  </a:rPr>
                  <a:t>UI</a:t>
                </a:r>
                <a:r>
                  <a:rPr kumimoji="1" lang="ko-KR" altLang="en-US" sz="2000" b="0" i="0" u="none" strike="noStrike" kern="1200" cap="none" spc="0" normalizeH="0" baseline="0">
                    <a:solidFill>
                      <a:srgbClr val="262626"/>
                    </a:solidFill>
                    <a:latin typeface="KoPub바탕체 Medium"/>
                    <a:ea typeface="KoPub바탕체 Medium"/>
                  </a:rPr>
                  <a:t> 설계에 필요한 모듈 학습 및 자료조사</a:t>
                </a:r>
              </a:p>
              <a:p>
                <a:pPr marL="0" lvl="0" indent="0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262626">
                      <a:alpha val="100000"/>
                    </a:srgbClr>
                  </a:buClr>
                  <a:buSzPct val="100000"/>
                  <a:buFont typeface="+mj-ea"/>
                  <a:buNone/>
                  <a:defRPr/>
                </a:pPr>
                <a:r>
                  <a:rPr kumimoji="1" lang="en-US" altLang="ko-KR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(React Native docs:       </a:t>
                </a:r>
                <a:r>
                  <a:rPr kumimoji="1" lang="en-US" altLang="ko-KR" sz="20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  <a:hlinkClick r:id="rId4"/>
                  </a:rPr>
                  <a:t>https://reactnative.dev/docs/next/getting-started)</a:t>
                </a:r>
                <a:endPara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endParaRPr>
              </a:p>
              <a:p>
                <a:pPr marL="260384" lvl="0" indent="-260384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endParaRPr>
              </a:p>
            </p:txBody>
          </p:sp>
          <p:pic>
            <p:nvPicPr>
              <p:cNvPr id="5136" name="그림 16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4699675" y="5473262"/>
                <a:ext cx="239738" cy="239738"/>
              </a:xfrm>
              <a:prstGeom prst="rect">
                <a:avLst/>
              </a:prstGeom>
            </p:spPr>
          </p:pic>
        </p:grpSp>
      </p:grp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086836" y="1190247"/>
            <a:ext cx="2557668" cy="52772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5644073" y="1281223"/>
            <a:ext cx="6049942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>
              <a:lnSpc>
                <a:spcPct val="150000"/>
              </a:lnSpc>
              <a:spcAft>
                <a:spcPct val="0"/>
              </a:spcAft>
              <a:buFont typeface="Arial"/>
              <a:buNone/>
              <a:defRPr/>
            </a:pP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Unity AR Foundation </a:t>
            </a:r>
            <a:r>
              <a:rPr kumimoji="1" lang="en-US" altLang="ko-KR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(C#)</a:t>
            </a: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 학습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5644073" y="2175836"/>
            <a:ext cx="6343649" cy="3962416"/>
            <a:chOff x="5940933" y="2175596"/>
            <a:chExt cx="6343990" cy="3962629"/>
          </a:xfrm>
        </p:grpSpPr>
        <p:sp>
          <p:nvSpPr>
            <p:cNvPr id="5133" name="TextBox 5132"/>
            <p:cNvSpPr txBox="1"/>
            <p:nvPr/>
          </p:nvSpPr>
          <p:spPr>
            <a:xfrm>
              <a:off x="6234656" y="2175596"/>
              <a:ext cx="6050267" cy="39626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Unity AR(C#)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예제를 진행하는 과정에서도 이해하기 어렵다는 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D70909"/>
                  </a:solidFill>
                  <a:latin typeface="KoPub바탕체 Medium"/>
                  <a:ea typeface="KoPub바탕체 Medium"/>
                </a:rPr>
                <a:t>애로사항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이 발생함에 따라 학습 진행</a:t>
              </a:r>
            </a:p>
            <a:p>
              <a:pPr marL="257040" lvl="0" indent="-25704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Arial"/>
                <a:buChar char="•"/>
                <a:defRPr/>
              </a:pPr>
              <a:endPara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Programmers.co.kr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을 참고하여 </a:t>
              </a:r>
              <a:r>
                <a:rPr kumimoji="1" lang="en-US" altLang="ko-KR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Game Object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</a:t>
              </a: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관련 학습을 진행하였으나 다소 시간이 걸린다는 </a:t>
              </a: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 b="0" i="0" u="none" strike="noStrike" kern="1200" cap="none" spc="0" normalizeH="0" baseline="0">
                  <a:solidFill>
                    <a:srgbClr val="D70909"/>
                  </a:solidFill>
                  <a:latin typeface="KoPub바탕체 Medium"/>
                  <a:ea typeface="KoPub바탕체 Medium"/>
                </a:rPr>
                <a:t>애로사항</a:t>
              </a:r>
              <a:r>
                <a:rPr kumimoji="1" lang="ko-KR" altLang="en-US" sz="2000" b="0" i="0" u="none" strike="noStrike" kern="1200" cap="none" spc="0" normalizeH="0" baseline="0">
                  <a:solidFill>
                    <a:srgbClr val="262626"/>
                  </a:solidFill>
                  <a:latin typeface="KoPub바탕체 Medium"/>
                  <a:ea typeface="KoPub바탕체 Medium"/>
                </a:rPr>
                <a:t> 발생</a:t>
              </a:r>
            </a:p>
            <a:p>
              <a:pPr marL="0" lvl="0" indent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buFont typeface="Arial"/>
                <a:buNone/>
                <a:defRPr/>
              </a:pPr>
              <a:endPara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endParaRP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AR</a:t>
              </a:r>
              <a:r>
                <a:rPr kumimoji="1" lang="en-US" altLang="ko-KR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Foundation</a:t>
              </a: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 업무 분담을 맡은 조원이 학습을 </a:t>
              </a:r>
            </a:p>
            <a:p>
              <a:pPr lvl="0" algn="l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262626">
                    <a:alpha val="100000"/>
                  </a:srgbClr>
                </a:buClr>
                <a:buSzPct val="100000"/>
                <a:defRPr/>
              </a:pPr>
              <a:r>
                <a:rPr kumimoji="1" lang="ko-KR" altLang="en-US" sz="20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계속 진행하고 여러 예제를 통해 학습하도록 하여 해결</a:t>
              </a:r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68665" y="5286387"/>
              <a:ext cx="239738" cy="239738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49638" y="3623264"/>
              <a:ext cx="239738" cy="239738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940933" y="2378624"/>
              <a:ext cx="239738" cy="239738"/>
            </a:xfrm>
            <a:prstGeom prst="rect">
              <a:avLst/>
            </a:prstGeom>
          </p:spPr>
        </p:pic>
      </p:grpSp>
      <p:sp>
        <p:nvSpPr>
          <p:cNvPr id="18" name="TextBox 17"/>
          <p:cNvSpPr txBox="1"/>
          <p:nvPr/>
        </p:nvSpPr>
        <p:spPr>
          <a:xfrm>
            <a:off x="11711097" y="5876372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pic>
        <p:nvPicPr>
          <p:cNvPr id="5136" name="그림 513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483811" y="1220859"/>
            <a:ext cx="3800408" cy="4413451"/>
          </a:xfrm>
          <a:prstGeom prst="rect">
            <a:avLst/>
          </a:prstGeom>
        </p:spPr>
      </p:pic>
      <p:sp>
        <p:nvSpPr>
          <p:cNvPr id="5137" name="TextBox 2"/>
          <p:cNvSpPr txBox="1"/>
          <p:nvPr/>
        </p:nvSpPr>
        <p:spPr>
          <a:xfrm>
            <a:off x="1182374" y="5684968"/>
            <a:ext cx="4586154" cy="7234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Unity</a:t>
            </a:r>
            <a:r>
              <a:rPr kumimoji="1" lang="ko-KR" altLang="en-US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로 배우는 </a:t>
            </a: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C#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14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(https://programmers.co.kr/learn/courses/1)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182374" y="1220859"/>
            <a:ext cx="4101845" cy="5303721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5301037" y="1051401"/>
            <a:ext cx="6049942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>
              <a:lnSpc>
                <a:spcPct val="150000"/>
              </a:lnSpc>
              <a:spcAft>
                <a:spcPct val="0"/>
              </a:spcAft>
              <a:buFont typeface="Arial"/>
              <a:buNone/>
              <a:defRPr/>
            </a:pPr>
            <a:r>
              <a:rPr kumimoji="1" lang="ko-KR" altLang="en-US" sz="2600" b="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Unity AR기술에 대한 자료조사</a:t>
            </a:r>
          </a:p>
        </p:txBody>
      </p:sp>
      <p:sp>
        <p:nvSpPr>
          <p:cNvPr id="5133" name="TextBox 5132"/>
          <p:cNvSpPr txBox="1"/>
          <p:nvPr/>
        </p:nvSpPr>
        <p:spPr>
          <a:xfrm>
            <a:off x="5150657" y="1942984"/>
            <a:ext cx="6899939" cy="509950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en-US" altLang="ko-KR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AR Foundation </a:t>
            </a:r>
            <a:r>
              <a:rPr kumimoji="1" lang="ko-KR" altLang="en-US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이미지 트래킹의 경우 지원되는 내용이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조금 아쉽다는 </a:t>
            </a:r>
            <a:r>
              <a:rPr kumimoji="1" lang="ko-KR" altLang="en-US" sz="2000" b="0" i="0" u="none" strike="noStrike" kern="1200" cap="none" spc="0" normalizeH="0" baseline="0">
                <a:solidFill>
                  <a:srgbClr val="D70909"/>
                </a:solidFill>
                <a:latin typeface="KoPub바탕체 Medium"/>
                <a:ea typeface="KoPub바탕체 Medium"/>
              </a:rPr>
              <a:t>애로사항이</a:t>
            </a:r>
            <a:r>
              <a:rPr kumimoji="1" lang="ko-KR" altLang="en-US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 발생함에 따라 자료조사 진행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endParaRPr kumimoji="1" lang="ko-KR" altLang="en-US" sz="1400" b="0" i="0" u="none" strike="noStrike" kern="1200" cap="none" spc="0" normalizeH="0" baseline="0">
              <a:solidFill>
                <a:srgbClr val="262626"/>
              </a:solidFill>
              <a:latin typeface="KoPub바탕체 Medium"/>
              <a:ea typeface="KoPub바탕체 Medium"/>
            </a:endParaRPr>
          </a:p>
          <a:p>
            <a:pPr lvl="0" defTabSz="58846888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이미지 트래킹시 사진의 인식률이 높지않다는 점을 보완하기 위해 </a:t>
            </a:r>
            <a:r>
              <a:rPr kumimoji="1" lang="en-US" altLang="ko-KR" sz="20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‘</a:t>
            </a:r>
            <a:r>
              <a:rPr kumimoji="1" lang="ko-KR" altLang="en-US" sz="2000">
                <a:solidFill>
                  <a:srgbClr val="262626"/>
                </a:solidFill>
                <a:latin typeface="KoPub바탕체 Medium"/>
                <a:ea typeface="KoPub바탕체 Medium"/>
              </a:rPr>
              <a:t>뷰 포리아</a:t>
            </a:r>
            <a:r>
              <a:rPr kumimoji="1" lang="en-US" altLang="ko-KR" sz="2000">
                <a:solidFill>
                  <a:srgbClr val="262626"/>
                </a:solidFill>
                <a:latin typeface="KoPub바탕체 Medium"/>
                <a:ea typeface="KoPub바탕체 Medium"/>
              </a:rPr>
              <a:t>’ </a:t>
            </a:r>
            <a:r>
              <a:rPr kumimoji="1" lang="ko-KR" altLang="en-US" sz="2000">
                <a:solidFill>
                  <a:srgbClr val="262626"/>
                </a:solidFill>
                <a:latin typeface="KoPub바탕체 Medium"/>
                <a:ea typeface="KoPub바탕체 Medium"/>
              </a:rPr>
              <a:t>라는 </a:t>
            </a:r>
            <a:r>
              <a:rPr kumimoji="1" lang="en-US" altLang="ko-KR" sz="2000">
                <a:solidFill>
                  <a:srgbClr val="262626"/>
                </a:solidFill>
                <a:latin typeface="KoPub바탕체 Medium"/>
                <a:ea typeface="KoPub바탕체 Medium"/>
              </a:rPr>
              <a:t>SDK</a:t>
            </a:r>
            <a:r>
              <a:rPr kumimoji="1" lang="ko-KR" altLang="en-US" sz="2000">
                <a:solidFill>
                  <a:srgbClr val="262626"/>
                </a:solidFill>
                <a:latin typeface="KoPub바탕체 Medium"/>
                <a:ea typeface="KoPub바탕체 Medium"/>
              </a:rPr>
              <a:t>를 사용하도록 함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endParaRPr kumimoji="1" lang="en-US" altLang="ko-KR" sz="1400" b="0" i="0" u="none" strike="noStrike" kern="1200" cap="none" spc="0" normalizeH="0" baseline="0">
              <a:solidFill>
                <a:srgbClr val="262626"/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조원 모두 뷰 포리아를 처음 접하여 이에 대한 학습이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필요하다는 </a:t>
            </a:r>
            <a:r>
              <a:rPr kumimoji="1" lang="ko-KR" altLang="en-US" sz="2000" b="0" i="0" baseline="0">
                <a:solidFill>
                  <a:srgbClr val="D70909"/>
                </a:solidFill>
                <a:latin typeface="KoPub바탕체 Medium"/>
                <a:ea typeface="KoPub바탕체 Medium"/>
              </a:rPr>
              <a:t>애로사항</a:t>
            </a:r>
            <a:r>
              <a:rPr kumimoji="1" lang="ko-KR" altLang="en-US" sz="2000" b="0" i="0" baseline="0">
                <a:latin typeface="KoPub바탕체 Medium"/>
                <a:ea typeface="KoPub바탕체 Medium"/>
              </a:rPr>
              <a:t>이</a:t>
            </a: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발생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endParaRPr kumimoji="1" lang="ko-KR" altLang="en-US" sz="1400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자료 조사를 더 진행하면서 Unity AR기능 설계를 맡은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조원이 </a:t>
            </a:r>
            <a:r>
              <a: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‘</a:t>
            </a: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뷰 포리아</a:t>
            </a:r>
            <a:r>
              <a:rPr kumimoji="1" lang="en-US" altLang="ko-KR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’</a:t>
            </a:r>
            <a:r>
              <a:rPr kumimoji="1" lang="ko-KR" altLang="en-US" sz="20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학습을 병행하도록 함</a:t>
            </a:r>
          </a:p>
        </p:txBody>
      </p:sp>
      <p:pic>
        <p:nvPicPr>
          <p:cNvPr id="5134" name="그림 5133" descr="EMB00005e44121f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378751" y="2371374"/>
            <a:ext cx="3853124" cy="3504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</p:pic>
      <p:sp>
        <p:nvSpPr>
          <p:cNvPr id="15" name="TextBox 14"/>
          <p:cNvSpPr txBox="1"/>
          <p:nvPr/>
        </p:nvSpPr>
        <p:spPr>
          <a:xfrm>
            <a:off x="5949246" y="1122845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827349" y="2117464"/>
            <a:ext cx="278248" cy="3920913"/>
            <a:chOff x="6027151" y="1900738"/>
            <a:chExt cx="278263" cy="3921124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027151" y="4365959"/>
              <a:ext cx="239738" cy="239738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065676" y="3152218"/>
              <a:ext cx="239738" cy="239738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027151" y="1900738"/>
              <a:ext cx="239738" cy="239738"/>
            </a:xfrm>
            <a:prstGeom prst="rect">
              <a:avLst/>
            </a:prstGeom>
          </p:spPr>
        </p:pic>
        <p:pic>
          <p:nvPicPr>
            <p:cNvPr id="5136" name="그림 11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065676" y="5582124"/>
              <a:ext cx="239738" cy="239738"/>
            </a:xfrm>
            <a:prstGeom prst="rect">
              <a:avLst/>
            </a:prstGeom>
          </p:spPr>
        </p:pic>
      </p:grpSp>
      <p:sp>
        <p:nvSpPr>
          <p:cNvPr id="19" name="직사각형 18"/>
          <p:cNvSpPr/>
          <p:nvPr/>
        </p:nvSpPr>
        <p:spPr>
          <a:xfrm>
            <a:off x="161187" y="2086985"/>
            <a:ext cx="4304434" cy="4509618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356783" y="6054601"/>
            <a:ext cx="3817226" cy="363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(Image tracking </a:t>
            </a:r>
            <a:r>
              <a:rPr lang="ko-KR" altLang="en-US"/>
              <a:t>예시</a:t>
            </a:r>
            <a:r>
              <a:rPr lang="en-US" altLang="ko-KR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TextBox 8195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8197" name="TextBox 8196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다음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8198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8199" name="TextBox 8198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8200" name="TextBox 8199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03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  <p:sp>
        <p:nvSpPr>
          <p:cNvPr id="8201" name="TextBox 8200"/>
          <p:cNvSpPr txBox="1"/>
          <p:nvPr/>
        </p:nvSpPr>
        <p:spPr>
          <a:xfrm>
            <a:off x="284095" y="1535088"/>
            <a:ext cx="5070861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React Native 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UI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자료조사</a:t>
            </a:r>
          </a:p>
        </p:txBody>
      </p:sp>
      <p:cxnSp>
        <p:nvCxnSpPr>
          <p:cNvPr id="8203" name="직선 연결선 8202"/>
          <p:cNvCxnSpPr/>
          <p:nvPr/>
        </p:nvCxnSpPr>
        <p:spPr>
          <a:xfrm>
            <a:off x="403148" y="2722264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4" name="TextBox 8203"/>
          <p:cNvSpPr txBox="1"/>
          <p:nvPr/>
        </p:nvSpPr>
        <p:spPr>
          <a:xfrm>
            <a:off x="403137" y="3458680"/>
            <a:ext cx="4720904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AR Foundation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학습 및 자료조사</a:t>
            </a:r>
          </a:p>
        </p:txBody>
      </p:sp>
      <p:sp>
        <p:nvSpPr>
          <p:cNvPr id="8205" name="TextBox 8204"/>
          <p:cNvSpPr txBox="1"/>
          <p:nvPr/>
        </p:nvSpPr>
        <p:spPr>
          <a:xfrm>
            <a:off x="619533" y="5228338"/>
            <a:ext cx="4194796" cy="108017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AR Image </a:t>
            </a:r>
            <a:r>
              <a:rPr kumimoji="1" lang="en-US" altLang="ko-KR" sz="220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T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racking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자료조사 및 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Vuforia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학습</a:t>
            </a:r>
          </a:p>
        </p:txBody>
      </p:sp>
      <p:cxnSp>
        <p:nvCxnSpPr>
          <p:cNvPr id="8206" name="직선 연결선 8205"/>
          <p:cNvCxnSpPr/>
          <p:nvPr/>
        </p:nvCxnSpPr>
        <p:spPr>
          <a:xfrm>
            <a:off x="403148" y="458875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7" name="TextBox 8206"/>
          <p:cNvSpPr txBox="1"/>
          <p:nvPr/>
        </p:nvSpPr>
        <p:spPr>
          <a:xfrm>
            <a:off x="5219163" y="1605476"/>
            <a:ext cx="6946843" cy="79225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프로젝트 진행 일정에 따라 어플리케이션 UI 설계를 위한 자료조사</a:t>
            </a:r>
          </a:p>
        </p:txBody>
      </p:sp>
      <p:sp>
        <p:nvSpPr>
          <p:cNvPr id="8208" name="TextBox 8207"/>
          <p:cNvSpPr txBox="1"/>
          <p:nvPr/>
        </p:nvSpPr>
        <p:spPr>
          <a:xfrm>
            <a:off x="5219163" y="3427585"/>
            <a:ext cx="7029267" cy="9702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C#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언어에 대한 이해가 어렵다는 애로사항이 발생하여 </a:t>
            </a:r>
          </a:p>
          <a:p>
            <a:pPr lvl="0" algn="l" defTabSz="58846888">
              <a:lnSpc>
                <a:spcPct val="150000"/>
              </a:lnSpc>
              <a:defRPr/>
            </a:pPr>
            <a:r>
              <a:rPr kumimoji="1" lang="en-US" altLang="ko-KR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자료조사와 학습을 병행</a:t>
            </a:r>
          </a:p>
        </p:txBody>
      </p:sp>
      <p:sp>
        <p:nvSpPr>
          <p:cNvPr id="8212" name="TextBox 8211"/>
          <p:cNvSpPr txBox="1"/>
          <p:nvPr/>
        </p:nvSpPr>
        <p:spPr>
          <a:xfrm>
            <a:off x="5219163" y="5427666"/>
            <a:ext cx="6410059" cy="9363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Vuforia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  <a:r>
              <a:rPr kumimoji="1" lang="en-US" altLang="ko-KR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SDK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를 사용하는데 애로사항이 발생하여 </a:t>
            </a:r>
          </a:p>
          <a:p>
            <a:pPr lvl="0" algn="l" defTabSz="58846888">
              <a:lnSpc>
                <a:spcPct val="150000"/>
              </a:lnSpc>
              <a:defRPr/>
            </a:pPr>
            <a:r>
              <a:rPr kumimoji="1" lang="en-US" altLang="ko-KR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이</a:t>
            </a:r>
            <a:r>
              <a:rPr kumimoji="1" lang="ko-KR" altLang="en-US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에 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대한 자료조사 및 학습이 필요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702514" y="3388856"/>
            <a:ext cx="5576444" cy="998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10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월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1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주차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(9/28~10/4)</a:t>
            </a:r>
            <a:endParaRPr kumimoji="1" lang="ko-KR" altLang="en-US" sz="4000" b="0" i="0" baseline="0">
              <a:solidFill>
                <a:srgbClr val="FFFFFF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445433" y="4744257"/>
            <a:ext cx="5721602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4099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4101" name="TextBox 4100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지난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410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4103" name="TextBox 4102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4104" name="TextBox 4103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01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graphicFrame>
        <p:nvGraphicFramePr>
          <p:cNvPr id="4105" name="표 4104"/>
          <p:cNvGraphicFramePr/>
          <p:nvPr/>
        </p:nvGraphicFramePr>
        <p:xfrm>
          <a:off x="3809117" y="1441488"/>
          <a:ext cx="7688115" cy="492004"/>
        </p:xfrm>
        <a:graphic>
          <a:graphicData uri="http://schemas.openxmlformats.org/drawingml/2006/table">
            <a:tbl>
              <a:tblPr firstRow="1" bandRow="1"/>
              <a:tblGrid>
                <a:gridCol w="1922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2004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9월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10월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11월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12월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137" name="사각형: 둥근 모서리 4136"/>
          <p:cNvSpPr/>
          <p:nvPr/>
        </p:nvSpPr>
        <p:spPr>
          <a:xfrm>
            <a:off x="3939221" y="2403284"/>
            <a:ext cx="3707535" cy="450701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4138" name="TextBox 4137"/>
          <p:cNvSpPr txBox="1"/>
          <p:nvPr/>
        </p:nvSpPr>
        <p:spPr>
          <a:xfrm>
            <a:off x="0" y="2125495"/>
            <a:ext cx="3707535" cy="90944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Bold"/>
                <a:ea typeface="KoPub바탕체 Bold"/>
              </a:rPr>
              <a:t>전체적인 개요 작성 및 각 업무분담,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Bold"/>
                <a:ea typeface="KoPub바탕체 Bold"/>
              </a:rPr>
              <a:t>아이디어 구상 및 도출</a:t>
            </a:r>
            <a:endParaRPr kumimoji="1" lang="ko-KR" altLang="en-US" sz="1800" b="0" i="0">
              <a:solidFill>
                <a:srgbClr val="262626">
                  <a:alpha val="100000"/>
                </a:srgbClr>
              </a:solidFill>
              <a:latin typeface="KoPub바탕체 Bold"/>
              <a:ea typeface="KoPub바탕체 Bold"/>
            </a:endParaRPr>
          </a:p>
        </p:txBody>
      </p:sp>
      <p:cxnSp>
        <p:nvCxnSpPr>
          <p:cNvPr id="4141" name="직선 연결선 4140"/>
          <p:cNvCxnSpPr/>
          <p:nvPr/>
        </p:nvCxnSpPr>
        <p:spPr>
          <a:xfrm>
            <a:off x="365026" y="342697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245092" y="5290610"/>
            <a:ext cx="239725" cy="239725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284095" y="3665026"/>
            <a:ext cx="11079743" cy="2828422"/>
            <a:chOff x="284111" y="3664866"/>
            <a:chExt cx="11080337" cy="2828574"/>
          </a:xfrm>
        </p:grpSpPr>
        <p:sp>
          <p:nvSpPr>
            <p:cNvPr id="4139" name="TextBox 4138"/>
            <p:cNvSpPr txBox="1"/>
            <p:nvPr/>
          </p:nvSpPr>
          <p:spPr>
            <a:xfrm>
              <a:off x="284111" y="3664866"/>
              <a:ext cx="11080337" cy="90948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lvl="0" indent="0" algn="ctr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9월 계획 일정에 따라 진행 </a:t>
              </a: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(9/28</a:t>
              </a: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 </a:t>
              </a: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~</a:t>
              </a: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 </a:t>
              </a: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10/4)</a:t>
              </a:r>
            </a:p>
            <a:p>
              <a:pPr marL="0" lvl="0" indent="0" algn="ctr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1" lang="ko-KR" altLang="en-US" sz="2600" b="0" i="0" baseline="0">
                <a:solidFill>
                  <a:schemeClr val="accent1">
                    <a:lumMod val="50000"/>
                  </a:schemeClr>
                </a:solidFill>
                <a:latin typeface="KoPub바탕체 Medium"/>
                <a:ea typeface="KoPub바탕체 Medium"/>
              </a:endParaRPr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3245266" y="4674092"/>
              <a:ext cx="239738" cy="239738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3235037" y="5882972"/>
              <a:ext cx="239738" cy="239738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3572674" y="4505706"/>
              <a:ext cx="6050267" cy="769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58846888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kumimoji="1" lang="ko-KR" altLang="en-US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React Native 컴포넌트 구조 학습 및 자료조사</a:t>
              </a:r>
            </a:p>
            <a:p>
              <a:pPr lvl="0">
                <a:defRPr/>
              </a:pPr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572674" y="5708609"/>
              <a:ext cx="6050267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58846888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kumimoji="1" lang="ko-KR" altLang="en-US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Unity AR기술에 대한 자료조사</a:t>
              </a:r>
            </a:p>
            <a:p>
              <a:pPr lvl="0">
                <a:defRPr/>
              </a:pPr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572674" y="5141481"/>
              <a:ext cx="6050267" cy="771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58846888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kumimoji="1" lang="ko-KR" altLang="en-US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Unity AR Foundation 학습</a:t>
              </a:r>
            </a:p>
            <a:p>
              <a:pPr lvl="0">
                <a:defRPr/>
              </a:pPr>
              <a:endParaRPr lang="ko-KR" altLang="en-US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2481171" y="3523170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398032" y="5860857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”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37" grpId="0" animBg="1" autoUpdateAnimBg="0"/>
    </p:bld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TextBox 13315"/>
          <p:cNvSpPr txBox="1"/>
          <p:nvPr/>
        </p:nvSpPr>
        <p:spPr>
          <a:xfrm>
            <a:off x="0" y="-1507"/>
            <a:ext cx="12186584" cy="852277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3317" name="TextBox 13316"/>
          <p:cNvSpPr txBox="1"/>
          <p:nvPr/>
        </p:nvSpPr>
        <p:spPr>
          <a:xfrm>
            <a:off x="2366551" y="155563"/>
            <a:ext cx="6234538" cy="52373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 baseline="0">
              <a:solidFill>
                <a:srgbClr val="eeeeee">
                  <a:alpha val="100000"/>
                </a:srgbClr>
              </a:solidFill>
              <a:ea typeface="바탕"/>
            </a:endParaRPr>
          </a:p>
        </p:txBody>
      </p:sp>
      <p:grpSp>
        <p:nvGrpSpPr>
          <p:cNvPr id="13322" name="Group 1"/>
          <p:cNvGrpSpPr/>
          <p:nvPr/>
        </p:nvGrpSpPr>
        <p:grpSpPr>
          <a:xfrm rot="0"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3323" name="TextBox 10253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>
                <a:alpha val="100000"/>
              </a:srgbClr>
            </a:solidFill>
            <a:ln w="12726" cap="flat" cmpd="sng" algn="ctr">
              <a:solidFill>
                <a:srgbClr val="42719b">
                  <a:alpha val="100000"/>
                </a:srgbClr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324" name="TextBox 10254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0</a:t>
              </a:r>
              <a:r>
                <a:rPr kumimoji="0" lang="en-US" altLang="ko-KR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3</a:t>
              </a:r>
              <a:endParaRPr kumimoji="0" lang="en-US" altLang="ko-KR" sz="2400" b="1" i="0" u="none" strike="noStrike" kern="1200" cap="none" spc="0" normalizeH="0" baseline="0">
                <a:solidFill>
                  <a:srgbClr val="ff3300"/>
                </a:solidFill>
                <a:latin typeface="맑은 고딕"/>
                <a:ea typeface="맑은 고딕"/>
                <a:cs typeface="HNC_GO_B_HINT_GS"/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366551" y="1175022"/>
            <a:ext cx="3220174" cy="5516732"/>
          </a:xfrm>
          <a:prstGeom prst="rect">
            <a:avLst/>
          </a:prstGeom>
        </p:spPr>
      </p:pic>
      <p:grpSp>
        <p:nvGrpSpPr>
          <p:cNvPr id="13326" name=""/>
          <p:cNvGrpSpPr/>
          <p:nvPr/>
        </p:nvGrpSpPr>
        <p:grpSpPr>
          <a:xfrm rot="0">
            <a:off x="6600515" y="1770791"/>
            <a:ext cx="5430998" cy="3950781"/>
            <a:chOff x="6600515" y="1770791"/>
            <a:chExt cx="5430998" cy="3950781"/>
          </a:xfrm>
        </p:grpSpPr>
        <p:grpSp>
          <p:nvGrpSpPr>
            <p:cNvPr id="23" name="그룹 22"/>
            <p:cNvGrpSpPr/>
            <p:nvPr/>
          </p:nvGrpSpPr>
          <p:grpSpPr>
            <a:xfrm rot="0">
              <a:off x="6600515" y="1770791"/>
              <a:ext cx="5430998" cy="3313242"/>
              <a:chOff x="7160066" y="1357622"/>
              <a:chExt cx="5430998" cy="3313242"/>
            </a:xfrm>
          </p:grpSpPr>
          <p:sp>
            <p:nvSpPr>
              <p:cNvPr id="24" name="TextBox 13"/>
              <p:cNvSpPr txBox="1"/>
              <p:nvPr/>
            </p:nvSpPr>
            <p:spPr>
              <a:xfrm>
                <a:off x="7169482" y="2129513"/>
                <a:ext cx="4748472" cy="572451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>
                  <a:lnSpc>
                    <a:spcPct val="150000"/>
                  </a:lnSpc>
                  <a:defRPr/>
                </a:pPr>
                <a:r>
                  <a:rPr lang="ko-KR" altLang="en-US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①   개인 프로필 클릭 시 사진 등록 기능</a:t>
                </a:r>
                <a:endParaRPr lang="ko-KR" altLang="en-US" b="0" spc="-150">
                  <a:ln w="9525">
                    <a:solidFill>
                      <a:srgbClr val="404040"/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endParaRPr>
              </a:p>
            </p:txBody>
          </p:sp>
          <p:sp>
            <p:nvSpPr>
              <p:cNvPr id="25" name="TextBox 17"/>
              <p:cNvSpPr txBox="1"/>
              <p:nvPr/>
            </p:nvSpPr>
            <p:spPr>
              <a:xfrm>
                <a:off x="7160066" y="1357622"/>
                <a:ext cx="5430998" cy="503395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lang="en-US" altLang="ko-KR" sz="2400" spc="-15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‘ </a:t>
                </a:r>
                <a:r>
                  <a:rPr lang="ko-KR" altLang="en-US" sz="2400" spc="-15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마이 페이지 </a:t>
                </a:r>
                <a:r>
                  <a:rPr lang="en-US" altLang="ko-KR" sz="2400" spc="-150">
                    <a:ln w="9525">
                      <a:solidFill>
                        <a:schemeClr val="accent1"/>
                      </a:solidFill>
                    </a:ln>
                    <a:solidFill>
                      <a:schemeClr val="accent1"/>
                    </a:solidFill>
                    <a:latin typeface="KoPub돋움체 Bold"/>
                    <a:ea typeface="KoPub돋움체 Bold"/>
                  </a:rPr>
                  <a:t>’</a:t>
                </a:r>
                <a:endParaRPr kumimoji="0" lang="ko-KR" altLang="en-US" sz="2400" b="0" i="0" u="none" strike="noStrike" kern="1200" cap="none" spc="-150" normalizeH="0" baseline="0">
                  <a:ln w="9525">
                    <a:solidFill>
                      <a:schemeClr val="accent1"/>
                    </a:solidFill>
                  </a:ln>
                  <a:solidFill>
                    <a:schemeClr val="accent1"/>
                  </a:solidFill>
                  <a:latin typeface="KoPub돋움체 Bold"/>
                  <a:ea typeface="KoPub돋움체 Bold"/>
                </a:endParaRPr>
              </a:p>
            </p:txBody>
          </p:sp>
          <p:sp>
            <p:nvSpPr>
              <p:cNvPr id="26" name="TextBox 18"/>
              <p:cNvSpPr txBox="1"/>
              <p:nvPr/>
            </p:nvSpPr>
            <p:spPr>
              <a:xfrm>
                <a:off x="7178823" y="2792229"/>
                <a:ext cx="4707665" cy="747511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>
                  <a:lnSpc>
                    <a:spcPct val="150000"/>
                  </a:lnSpc>
                  <a:defRPr/>
                </a:pPr>
                <a:r>
                  <a:rPr lang="ko-KR" altLang="en-US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②   구매 내역 </a:t>
                </a:r>
                <a:r>
                  <a:rPr lang="en-US" altLang="ko-KR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UI</a:t>
                </a:r>
                <a:r>
                  <a:rPr lang="ko-KR" altLang="en-US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 구현</a:t>
                </a:r>
                <a:endPara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endParaRPr>
              </a:p>
            </p:txBody>
          </p:sp>
          <p:cxnSp>
            <p:nvCxnSpPr>
              <p:cNvPr id="27" name="직선 연결선 4"/>
              <p:cNvCxnSpPr/>
              <p:nvPr/>
            </p:nvCxnSpPr>
            <p:spPr>
              <a:xfrm>
                <a:off x="7223715" y="2031105"/>
                <a:ext cx="4630673" cy="0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>
                    <a:alpha val="100000"/>
                  </a:srgbClr>
                </a:solidFill>
                <a:prstDash val="solid"/>
              </a:ln>
            </p:spPr>
          </p:cxnSp>
          <p:sp>
            <p:nvSpPr>
              <p:cNvPr id="28" name="TextBox 18"/>
              <p:cNvSpPr txBox="1"/>
              <p:nvPr/>
            </p:nvSpPr>
            <p:spPr>
              <a:xfrm>
                <a:off x="7178823" y="3449454"/>
                <a:ext cx="4707665" cy="747511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>
                  <a:lnSpc>
                    <a:spcPct val="150000"/>
                  </a:lnSpc>
                  <a:defRPr/>
                </a:pPr>
                <a:r>
                  <a:rPr lang="ko-KR" altLang="en-US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③   최근 본 상품 </a:t>
                </a:r>
                <a:r>
                  <a:rPr lang="en-US" altLang="ko-KR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UI</a:t>
                </a:r>
                <a:r>
                  <a:rPr lang="ko-KR" altLang="en-US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 구현</a:t>
                </a:r>
                <a:endPara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endParaRPr>
              </a:p>
            </p:txBody>
          </p:sp>
          <p:sp>
            <p:nvSpPr>
              <p:cNvPr id="29" name="TextBox 18"/>
              <p:cNvSpPr txBox="1"/>
              <p:nvPr/>
            </p:nvSpPr>
            <p:spPr>
              <a:xfrm>
                <a:off x="7178823" y="4078103"/>
                <a:ext cx="4707665" cy="59276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342900" indent="-342900">
                  <a:lnSpc>
                    <a:spcPct val="150000"/>
                  </a:lnSpc>
                  <a:buAutoNum type="circleNumDbPlain" startAt="4"/>
                  <a:defRPr/>
                </a:pPr>
                <a:r>
                  <a:rPr lang="ko-KR" altLang="en-US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배송 조회 </a:t>
                </a:r>
                <a:r>
                  <a:rPr lang="en-US" altLang="ko-KR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UI</a:t>
                </a:r>
                <a:r>
                  <a:rPr lang="ko-KR" altLang="en-US" b="0" spc="-150">
                    <a:ln w="9525"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KoPub돋움체 Bold"/>
                    <a:ea typeface="KoPub돋움체 Bold"/>
                  </a:rPr>
                  <a:t> 구현</a:t>
                </a:r>
                <a:endPara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endParaRPr>
              </a:p>
            </p:txBody>
          </p:sp>
        </p:grpSp>
        <p:sp>
          <p:nvSpPr>
            <p:cNvPr id="13325" name="TextBox 18"/>
            <p:cNvSpPr txBox="1"/>
            <p:nvPr/>
          </p:nvSpPr>
          <p:spPr>
            <a:xfrm>
              <a:off x="6619272" y="5122133"/>
              <a:ext cx="4707665" cy="59943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p>
              <a:pPr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-150" normalizeH="0" baseline="0" mc:Ignorable="hp" hp:hslEmbossed="0">
                  <a:ln w="9525">
                    <a:solidFill>
                      <a:srgbClr val="404040">
                        <a:alpha val="0"/>
                      </a:srgbClr>
                    </a:solidFill>
                  </a:ln>
                  <a:solidFill>
                    <a:srgbClr val="000000"/>
                  </a:solidFill>
                  <a:latin typeface="KoPub돋움체 Bold"/>
                  <a:ea typeface="KoPub돋움체 Bold"/>
                </a:rPr>
                <a:t>⑤   고객센터 </a:t>
              </a:r>
              <a:r>
                <a:rPr lang="en-US" altLang="ko-KR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UI</a:t>
              </a:r>
              <a:r>
                <a: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 구현</a:t>
              </a:r>
              <a:endPara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2924274" y="3621060"/>
            <a:ext cx="6338036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400" b="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React Native </a:t>
            </a:r>
            <a:r>
              <a:rPr kumimoji="1" lang="ko-KR" altLang="en-US" sz="2400" b="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컴포넌트 구조 학습 및 자료조사</a:t>
            </a:r>
          </a:p>
        </p:txBody>
      </p:sp>
      <p:pic>
        <p:nvPicPr>
          <p:cNvPr id="5132" name="그림 513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73901" y="1251583"/>
            <a:ext cx="4224846" cy="2259421"/>
          </a:xfrm>
          <a:prstGeom prst="rect">
            <a:avLst/>
          </a:prstGeom>
        </p:spPr>
      </p:pic>
      <p:pic>
        <p:nvPicPr>
          <p:cNvPr id="5134" name="그림 513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50273" y="1149099"/>
            <a:ext cx="4100707" cy="23317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069602" y="5075582"/>
            <a:ext cx="7641386" cy="297424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buFont typeface="바탕"/>
              <a:buNone/>
              <a:defRPr/>
            </a:pPr>
            <a:endParaRPr kumimoji="1" lang="en-US" altLang="ko-KR" sz="1800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lvl="0" algn="l" defTabSz="58846888">
              <a:lnSpc>
                <a:spcPct val="150000"/>
              </a:lnSpc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React Native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를 사용중인 조원이 있어 애로사항은 발생하지 않음</a:t>
            </a:r>
          </a:p>
          <a:p>
            <a:pPr marL="260384" lvl="0" indent="-260384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800" b="0" i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94011" y="3568632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236845" y="5728647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”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949739" y="4579956"/>
            <a:ext cx="239725" cy="1277486"/>
            <a:chOff x="1949844" y="4579844"/>
            <a:chExt cx="239738" cy="1277555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949844" y="4579844"/>
              <a:ext cx="239738" cy="239738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949844" y="5617661"/>
              <a:ext cx="239738" cy="239738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2069602" y="4370321"/>
            <a:ext cx="10515378" cy="297424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React Native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docs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에서 컴포넌트 구조에 필요한 모듈에 대한 학습 진행 </a:t>
            </a:r>
          </a:p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buFont typeface="바탕"/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</a:t>
            </a: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(React Native docs:       </a:t>
            </a: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  <a:hlinkClick r:id="rId6"/>
              </a:rPr>
              <a:t>https://reactnative.dev/docs/next/getting-started)</a:t>
            </a:r>
            <a:endParaRPr kumimoji="1" lang="en-US" altLang="ko-KR" sz="1800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5940614" y="1328986"/>
            <a:ext cx="6049942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>
              <a:lnSpc>
                <a:spcPct val="150000"/>
              </a:lnSpc>
              <a:spcAft>
                <a:spcPct val="0"/>
              </a:spcAft>
              <a:buFont typeface="Arial"/>
              <a:buNone/>
              <a:defRPr/>
            </a:pPr>
            <a:r>
              <a:rPr kumimoji="1" lang="ko-KR" altLang="en-US" sz="260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Unity AR Foundation 학습</a:t>
            </a:r>
          </a:p>
        </p:txBody>
      </p:sp>
      <p:sp>
        <p:nvSpPr>
          <p:cNvPr id="5130" name="사각형: 둥근 모서리 5129"/>
          <p:cNvSpPr/>
          <p:nvPr/>
        </p:nvSpPr>
        <p:spPr>
          <a:xfrm>
            <a:off x="15006238" y="7516955"/>
            <a:ext cx="6551676" cy="450757"/>
          </a:xfrm>
          <a:prstGeom prst="roundRect">
            <a:avLst>
              <a:gd name="adj" fmla="val 48958"/>
            </a:avLst>
          </a:prstGeom>
          <a:solidFill>
            <a:srgbClr val="4472C4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33" name="TextBox 5132"/>
          <p:cNvSpPr txBox="1"/>
          <p:nvPr/>
        </p:nvSpPr>
        <p:spPr>
          <a:xfrm>
            <a:off x="6620783" y="2274071"/>
            <a:ext cx="5502759" cy="345711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lvl="0" algn="l" defTabSz="58846888">
              <a:lnSpc>
                <a:spcPct val="150000"/>
              </a:lnSpc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en-US" altLang="ko-KR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Unity AR Foundation</a:t>
            </a: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의 구조에 대해 학습하고 간단한 예제를 통해 실습을 진행</a:t>
            </a:r>
          </a:p>
          <a:p>
            <a:pPr marL="257040" lvl="0" indent="-257040" algn="l" defTabSz="58846888">
              <a:lnSpc>
                <a:spcPct val="150000"/>
              </a:lnSpc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buFont typeface="Arial"/>
              <a:buChar char="•"/>
              <a:defRPr/>
            </a:pPr>
            <a:endParaRPr kumimoji="1" lang="ko-KR" altLang="en-US" sz="1400" b="0" i="0" u="none" strike="noStrike" kern="1200" cap="none" spc="0" normalizeH="0" baseline="0">
              <a:solidFill>
                <a:srgbClr val="262626"/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en-US" altLang="ko-KR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Unity AR(C#)</a:t>
            </a: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을</a:t>
            </a:r>
            <a:r>
              <a:rPr kumimoji="1" lang="en-US" altLang="ko-KR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 </a:t>
            </a: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처음 사용함에따라 예제를 진행하는 과정에서도 이해하기 어렵다는 </a:t>
            </a:r>
            <a:r>
              <a:rPr kumimoji="1" lang="ko-KR" altLang="en-US" sz="1800" b="0" i="0" u="none" strike="noStrike" kern="1200" cap="none" spc="0" normalizeH="0" baseline="0">
                <a:solidFill>
                  <a:srgbClr val="D70909"/>
                </a:solidFill>
                <a:latin typeface="KoPub바탕체 Medium"/>
                <a:ea typeface="KoPub바탕체 Medium"/>
              </a:rPr>
              <a:t>애로사항</a:t>
            </a: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이 발생 </a:t>
            </a:r>
          </a:p>
          <a:p>
            <a:pPr marL="257040" lvl="0" indent="-25704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buFont typeface="Arial"/>
              <a:buChar char="•"/>
              <a:defRPr/>
            </a:pPr>
            <a:endParaRPr kumimoji="1" lang="en-US" altLang="ko-KR" sz="1400" b="0" i="0" u="none" strike="noStrike" kern="1200" cap="none" spc="0" normalizeH="0" baseline="0">
              <a:solidFill>
                <a:srgbClr val="262626"/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자료 조사를 더 진행하면서 AR</a:t>
            </a:r>
            <a:r>
              <a:rPr kumimoji="1" lang="en-US" altLang="ko-KR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Foundation</a:t>
            </a: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업무 분담을 맡은 조원이 학습을 병행하도록 하여 해결</a:t>
            </a:r>
          </a:p>
          <a:p>
            <a:pPr marL="260384" lvl="0" indent="-260384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800" b="0" i="0" u="none" strike="noStrike" kern="1200" cap="none" spc="0" normalizeH="0" baseline="0">
              <a:solidFill>
                <a:srgbClr val="262626"/>
              </a:solidFill>
              <a:latin typeface="KoPub바탕체 Medium"/>
              <a:ea typeface="KoPub바탕체 Medium"/>
            </a:endParaRPr>
          </a:p>
          <a:p>
            <a:pPr marL="260384" lvl="0" indent="-260384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800" b="0" i="0" u="none" strike="noStrike" kern="1200" cap="none" spc="0" normalizeH="0" baseline="0">
              <a:solidFill>
                <a:srgbClr val="262626"/>
              </a:solidFill>
              <a:latin typeface="KoPub바탕체 Medium"/>
              <a:ea typeface="KoPub바탕체 Medium"/>
            </a:endParaRPr>
          </a:p>
        </p:txBody>
      </p:sp>
      <p:pic>
        <p:nvPicPr>
          <p:cNvPr id="5134" name="그림 513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62451" y="1392264"/>
            <a:ext cx="5486466" cy="460079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251479" y="4827228"/>
            <a:ext cx="239725" cy="23972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246555" y="3643038"/>
            <a:ext cx="239725" cy="239725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246555" y="2458228"/>
            <a:ext cx="239725" cy="23972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979986" y="1251261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724133" y="5462907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”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0" grpId="0" animBg="1" autoUpdateAnimBg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5129" name="TextBox 5128"/>
          <p:cNvSpPr txBox="1"/>
          <p:nvPr/>
        </p:nvSpPr>
        <p:spPr>
          <a:xfrm>
            <a:off x="5884435" y="1334164"/>
            <a:ext cx="6049942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>
              <a:lnSpc>
                <a:spcPct val="150000"/>
              </a:lnSpc>
              <a:spcAft>
                <a:spcPct val="0"/>
              </a:spcAft>
              <a:buFont typeface="Arial"/>
              <a:buNone/>
              <a:defRPr/>
            </a:pPr>
            <a:r>
              <a:rPr kumimoji="1" lang="ko-KR" altLang="en-US" sz="2600" b="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Unity AR기술에 대한 자료조사</a:t>
            </a:r>
          </a:p>
        </p:txBody>
      </p:sp>
      <p:sp>
        <p:nvSpPr>
          <p:cNvPr id="5130" name="사각형: 둥근 모서리 5129"/>
          <p:cNvSpPr/>
          <p:nvPr/>
        </p:nvSpPr>
        <p:spPr>
          <a:xfrm>
            <a:off x="15006238" y="7516955"/>
            <a:ext cx="6551676" cy="450757"/>
          </a:xfrm>
          <a:prstGeom prst="roundRect">
            <a:avLst>
              <a:gd name="adj" fmla="val 48958"/>
            </a:avLst>
          </a:prstGeom>
          <a:solidFill>
            <a:srgbClr val="4472C4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33" name="TextBox 5132"/>
          <p:cNvSpPr txBox="1"/>
          <p:nvPr/>
        </p:nvSpPr>
        <p:spPr>
          <a:xfrm>
            <a:off x="6429879" y="2229722"/>
            <a:ext cx="5697624" cy="381434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여러</a:t>
            </a:r>
            <a:r>
              <a:rPr kumimoji="1" lang="en-US" altLang="ko-KR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 AR</a:t>
            </a: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 기술에 대해 자료조사를 하면서 조원들과의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논의 끝에 </a:t>
            </a:r>
            <a:r>
              <a:rPr kumimoji="1" lang="en-US" altLang="ko-KR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image tracking </a:t>
            </a: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방식을 사용하기로 결정</a:t>
            </a:r>
          </a:p>
          <a:p>
            <a:pPr marL="257040" lvl="0" indent="-25704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buFont typeface="Arial"/>
              <a:buChar char="•"/>
              <a:defRPr/>
            </a:pPr>
            <a:endParaRPr kumimoji="1" lang="ko-KR" altLang="en-US" sz="1800" b="0" i="0" u="none" strike="noStrike" kern="1200" cap="none" spc="0" normalizeH="0" baseline="0">
              <a:solidFill>
                <a:srgbClr val="262626"/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en-US" altLang="ko-KR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AR Foundation </a:t>
            </a: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이미지 트래킹의 경우 지원되는 내용이 조금 아쉽다는 </a:t>
            </a:r>
            <a:r>
              <a:rPr kumimoji="1" lang="ko-KR" altLang="en-US" sz="1800" b="0" i="0" u="none" strike="noStrike" kern="1200" cap="none" spc="0" normalizeH="0" baseline="0">
                <a:solidFill>
                  <a:srgbClr val="D70909"/>
                </a:solidFill>
                <a:latin typeface="KoPub바탕체 Medium"/>
                <a:ea typeface="KoPub바탕체 Medium"/>
              </a:rPr>
              <a:t>애로사항</a:t>
            </a:r>
            <a:r>
              <a:rPr kumimoji="1" lang="ko-KR" altLang="en-US" sz="1800" b="0" i="0" u="none" strike="noStrike" kern="1200" cap="none" spc="0" normalizeH="0" baseline="0">
                <a:solidFill>
                  <a:srgbClr val="262626"/>
                </a:solidFill>
                <a:latin typeface="KoPub바탕체 Medium"/>
                <a:ea typeface="KoPub바탕체 Medium"/>
              </a:rPr>
              <a:t> 발생</a:t>
            </a:r>
          </a:p>
          <a:p>
            <a:pPr marL="257040" lvl="0" indent="-25704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buFont typeface="Arial"/>
              <a:buChar char="•"/>
              <a:defRPr/>
            </a:pPr>
            <a:endParaRPr kumimoji="1" lang="en-US" altLang="ko-KR" sz="1800" b="0" i="0" u="none" strike="noStrike" kern="1200" cap="none" spc="0" normalizeH="0" baseline="0">
              <a:solidFill>
                <a:srgbClr val="262626"/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자료 조사를 더 진행하면서 Unity AR기능 설계를 맡은 조원이 구체적 방안을 모색하도록 함</a:t>
            </a:r>
          </a:p>
        </p:txBody>
      </p:sp>
      <p:pic>
        <p:nvPicPr>
          <p:cNvPr id="5134" name="그림 5133" descr="EMB00005e44121f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259092" y="1483134"/>
            <a:ext cx="5497615" cy="422655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</p:pic>
      <p:sp>
        <p:nvSpPr>
          <p:cNvPr id="5135" name="TextBox 5134"/>
          <p:cNvSpPr txBox="1"/>
          <p:nvPr/>
        </p:nvSpPr>
        <p:spPr>
          <a:xfrm>
            <a:off x="1195391" y="5949417"/>
            <a:ext cx="3817226" cy="363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(Image tracking </a:t>
            </a:r>
            <a:r>
              <a:rPr lang="ko-KR" altLang="en-US"/>
              <a:t>예시</a:t>
            </a:r>
            <a:r>
              <a:rPr lang="en-US" altLang="ko-KR"/>
              <a:t>)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2965" y="4937795"/>
            <a:ext cx="239725" cy="23972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2965" y="3715678"/>
            <a:ext cx="239725" cy="23972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2965" y="2420566"/>
            <a:ext cx="239725" cy="23972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979986" y="1251261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724133" y="5462907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”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0" grpId="0" animBg="1" autoUpdateAnimBg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TextBox 8195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8197" name="TextBox 8196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이번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8198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8199" name="TextBox 8198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8200" name="TextBox 8199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03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8201" name="TextBox 8200"/>
          <p:cNvSpPr txBox="1"/>
          <p:nvPr/>
        </p:nvSpPr>
        <p:spPr>
          <a:xfrm>
            <a:off x="284095" y="1535088"/>
            <a:ext cx="5070861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React Native </a:t>
            </a: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UI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자료조사</a:t>
            </a:r>
          </a:p>
        </p:txBody>
      </p:sp>
      <p:cxnSp>
        <p:nvCxnSpPr>
          <p:cNvPr id="8203" name="직선 연결선 8202"/>
          <p:cNvCxnSpPr/>
          <p:nvPr/>
        </p:nvCxnSpPr>
        <p:spPr>
          <a:xfrm>
            <a:off x="403148" y="2722264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4" name="TextBox 8203"/>
          <p:cNvSpPr txBox="1"/>
          <p:nvPr/>
        </p:nvSpPr>
        <p:spPr>
          <a:xfrm>
            <a:off x="403137" y="3458680"/>
            <a:ext cx="4720904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AR Foundation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학습 및 자료조사</a:t>
            </a:r>
          </a:p>
        </p:txBody>
      </p:sp>
      <p:sp>
        <p:nvSpPr>
          <p:cNvPr id="8205" name="TextBox 8204"/>
          <p:cNvSpPr txBox="1"/>
          <p:nvPr/>
        </p:nvSpPr>
        <p:spPr>
          <a:xfrm>
            <a:off x="619206" y="5300361"/>
            <a:ext cx="4194796" cy="59515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AR image tracking</a:t>
            </a: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 자료조사</a:t>
            </a:r>
          </a:p>
        </p:txBody>
      </p:sp>
      <p:cxnSp>
        <p:nvCxnSpPr>
          <p:cNvPr id="8206" name="직선 연결선 8205"/>
          <p:cNvCxnSpPr/>
          <p:nvPr/>
        </p:nvCxnSpPr>
        <p:spPr>
          <a:xfrm>
            <a:off x="403148" y="458875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7" name="TextBox 8206"/>
          <p:cNvSpPr txBox="1"/>
          <p:nvPr/>
        </p:nvSpPr>
        <p:spPr>
          <a:xfrm>
            <a:off x="5127206" y="1605476"/>
            <a:ext cx="6946843" cy="79225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프로젝트 진행 일정에 따라 어플리케이션 UI 설계를 위한 자료조사</a:t>
            </a:r>
          </a:p>
        </p:txBody>
      </p:sp>
      <p:sp>
        <p:nvSpPr>
          <p:cNvPr id="8208" name="TextBox 8207"/>
          <p:cNvSpPr txBox="1"/>
          <p:nvPr/>
        </p:nvSpPr>
        <p:spPr>
          <a:xfrm>
            <a:off x="5219163" y="3427585"/>
            <a:ext cx="7029267" cy="9702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C#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언어에 대한 이해가 어렵다는 애로사항이 발생하여 </a:t>
            </a:r>
          </a:p>
          <a:p>
            <a:pPr lvl="0" algn="l" defTabSz="58846888">
              <a:lnSpc>
                <a:spcPct val="150000"/>
              </a:lnSpc>
              <a:defRPr/>
            </a:pPr>
            <a:r>
              <a:rPr kumimoji="1" lang="en-US" altLang="ko-KR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자료조사와 학습을 병행</a:t>
            </a:r>
          </a:p>
        </p:txBody>
      </p:sp>
      <p:sp>
        <p:nvSpPr>
          <p:cNvPr id="8212" name="TextBox 8211"/>
          <p:cNvSpPr txBox="1"/>
          <p:nvPr/>
        </p:nvSpPr>
        <p:spPr>
          <a:xfrm>
            <a:off x="5219163" y="5244270"/>
            <a:ext cx="6410059" cy="9363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지원되는 내용이 제한적이라는 애로사항이 발생하여 이에 </a:t>
            </a:r>
          </a:p>
          <a:p>
            <a:pPr lvl="0" algn="l" defTabSz="58846888">
              <a:lnSpc>
                <a:spcPct val="150000"/>
              </a:lnSpc>
              <a:defRPr/>
            </a:pPr>
            <a:r>
              <a:rPr kumimoji="1" lang="ko-KR" altLang="en-US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   대한 자료조사가 필요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702514" y="3388856"/>
            <a:ext cx="5360374" cy="998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9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월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4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주차 </a:t>
            </a: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(9/21~27)</a:t>
            </a:r>
            <a:r>
              <a:rPr kumimoji="1" lang="ko-KR" altLang="en-US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 </a:t>
            </a: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445433" y="4744257"/>
            <a:ext cx="5721602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4099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4101" name="TextBox 4100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지난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4102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4103" name="TextBox 4102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4104" name="TextBox 4103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01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graphicFrame>
        <p:nvGraphicFramePr>
          <p:cNvPr id="4105" name="표 4104"/>
          <p:cNvGraphicFramePr/>
          <p:nvPr/>
        </p:nvGraphicFramePr>
        <p:xfrm>
          <a:off x="3809117" y="1441488"/>
          <a:ext cx="7688115" cy="492004"/>
        </p:xfrm>
        <a:graphic>
          <a:graphicData uri="http://schemas.openxmlformats.org/drawingml/2006/table">
            <a:tbl>
              <a:tblPr firstRow="1" bandRow="1"/>
              <a:tblGrid>
                <a:gridCol w="1922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2004"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9월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10월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11월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58846888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600" b="0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KoPub돋움체 Bold"/>
                          <a:ea typeface="KoPub돋움체 Bold"/>
                        </a:rPr>
                        <a:t>12월</a:t>
                      </a:r>
                      <a:endParaRPr kumimoji="1" lang="ko-KR" altLang="en-US" sz="1600" b="0" i="0">
                        <a:solidFill>
                          <a:srgbClr val="FFFFFF">
                            <a:alpha val="100000"/>
                          </a:srgbClr>
                        </a:solidFill>
                        <a:latin typeface="KoPub돋움체 Bold"/>
                        <a:ea typeface="KoPub돋움체 Bold"/>
                      </a:endParaRPr>
                    </a:p>
                  </a:txBody>
                  <a:tcPr marL="237716" marR="237716" marT="121920" marB="121920" anchor="ctr">
                    <a:lnL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L>
                    <a:lnR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R>
                    <a:lnT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T>
                    <a:lnB w="6363" cap="flat" cmpd="sng" algn="ctr">
                      <a:solidFill>
                        <a:srgbClr val="BFBFBF">
                          <a:alpha val="100000"/>
                        </a:srgbClr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137" name="사각형: 둥근 모서리 4136"/>
          <p:cNvSpPr/>
          <p:nvPr/>
        </p:nvSpPr>
        <p:spPr>
          <a:xfrm>
            <a:off x="3939221" y="2403284"/>
            <a:ext cx="3707535" cy="450701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4138" name="TextBox 4137"/>
          <p:cNvSpPr txBox="1"/>
          <p:nvPr/>
        </p:nvSpPr>
        <p:spPr>
          <a:xfrm>
            <a:off x="0" y="2125495"/>
            <a:ext cx="3707535" cy="90944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전체적인 개요 작성 및 각 업무분담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ea typeface="바탕"/>
              </a:rPr>
              <a:t>,</a:t>
            </a:r>
          </a:p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아이디어 구상 및 도출</a:t>
            </a:r>
            <a:endParaRPr kumimoji="1" lang="ko-KR" altLang="en-US" sz="1800" b="0" i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cxnSp>
        <p:nvCxnSpPr>
          <p:cNvPr id="4141" name="직선 연결선 4140"/>
          <p:cNvCxnSpPr/>
          <p:nvPr/>
        </p:nvCxnSpPr>
        <p:spPr>
          <a:xfrm>
            <a:off x="365026" y="342697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grpSp>
        <p:nvGrpSpPr>
          <p:cNvPr id="13" name="그룹 12"/>
          <p:cNvGrpSpPr/>
          <p:nvPr/>
        </p:nvGrpSpPr>
        <p:grpSpPr>
          <a:xfrm>
            <a:off x="0" y="3667867"/>
            <a:ext cx="11079743" cy="2511928"/>
            <a:chOff x="-269012" y="3663021"/>
            <a:chExt cx="11080337" cy="2512063"/>
          </a:xfrm>
        </p:grpSpPr>
        <p:sp>
          <p:nvSpPr>
            <p:cNvPr id="14" name="TextBox 13"/>
            <p:cNvSpPr txBox="1"/>
            <p:nvPr/>
          </p:nvSpPr>
          <p:spPr>
            <a:xfrm>
              <a:off x="-269012" y="3663021"/>
              <a:ext cx="11080337" cy="90948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lvl="0" indent="0" algn="ctr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9월 계획 일정에 따라 진행 </a:t>
              </a: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(9/21</a:t>
              </a: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 </a:t>
              </a: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~</a:t>
              </a:r>
              <a:r>
                <a:rPr kumimoji="1" lang="ko-KR" altLang="en-US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 </a:t>
              </a:r>
              <a:r>
                <a:rPr kumimoji="1" lang="en-US" altLang="ko-KR" sz="260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27</a:t>
              </a:r>
              <a:r>
                <a:rPr kumimoji="1" lang="en-US" altLang="ko-KR" sz="2600" b="0" i="0" baseline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rPr>
                <a:t>)</a:t>
              </a:r>
            </a:p>
            <a:p>
              <a:pPr marL="0" lvl="0" indent="0" algn="ctr" defTabSz="58846888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1" lang="ko-KR" altLang="en-US" sz="2600" b="0" i="0" baseline="0">
                <a:solidFill>
                  <a:schemeClr val="accent1">
                    <a:lumMod val="50000"/>
                  </a:schemeClr>
                </a:solidFill>
                <a:latin typeface="KoPub바탕체 Medium"/>
                <a:ea typeface="KoPub바탕체 Medium"/>
              </a:endParaRPr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3245266" y="4674092"/>
              <a:ext cx="239738" cy="239738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3235037" y="5882972"/>
              <a:ext cx="239738" cy="239738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3572674" y="4505707"/>
              <a:ext cx="6050267" cy="4977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58846888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kumimoji="1" lang="ko-KR" altLang="en-US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전체 개요 작성 및 업무분담</a:t>
              </a:r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572674" y="5708609"/>
              <a:ext cx="6050267" cy="4950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58846888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kumimoji="1" lang="ko-KR" altLang="en-US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증강 현실</a:t>
              </a:r>
              <a:r>
                <a:rPr kumimoji="1" lang="en-US" altLang="ko-KR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(AR)</a:t>
              </a:r>
              <a:r>
                <a:rPr kumimoji="1" lang="ko-KR" altLang="en-US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기능 구현 조사</a:t>
              </a:r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572674" y="5141482"/>
              <a:ext cx="6050267" cy="5001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58846888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kumimoji="1" lang="ko-KR" altLang="en-US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rPr>
                <a:t>어플리케이션 설계 및 기능 조사</a:t>
              </a:r>
              <a:endParaRPr lang="ko-KR" altLang="en-US"/>
            </a:p>
          </p:txBody>
        </p:sp>
      </p:grp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514089" y="5259611"/>
            <a:ext cx="239725" cy="23972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481171" y="3523170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398032" y="5860857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”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37" grpId="0" animBg="1" autoUpdateAnimBg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5123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5125" name="TextBox 5124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126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5127" name="TextBox 5126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5128" name="TextBox 5127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5130" name="사각형: 둥근 모서리 5129"/>
          <p:cNvSpPr/>
          <p:nvPr/>
        </p:nvSpPr>
        <p:spPr>
          <a:xfrm>
            <a:off x="15006238" y="7516955"/>
            <a:ext cx="6551676" cy="450757"/>
          </a:xfrm>
          <a:prstGeom prst="roundRect">
            <a:avLst>
              <a:gd name="adj" fmla="val 48958"/>
            </a:avLst>
          </a:prstGeom>
          <a:solidFill>
            <a:srgbClr val="4472C4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pic>
        <p:nvPicPr>
          <p:cNvPr id="5132" name="그림 5131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969721" y="1750979"/>
            <a:ext cx="4856589" cy="356939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</p:pic>
      <p:grpSp>
        <p:nvGrpSpPr>
          <p:cNvPr id="3" name="그룹 2"/>
          <p:cNvGrpSpPr/>
          <p:nvPr/>
        </p:nvGrpSpPr>
        <p:grpSpPr>
          <a:xfrm>
            <a:off x="6092965" y="1982525"/>
            <a:ext cx="6228543" cy="2890118"/>
            <a:chOff x="6053995" y="1563392"/>
            <a:chExt cx="6228877" cy="2890273"/>
          </a:xfrm>
        </p:grpSpPr>
        <p:grpSp>
          <p:nvGrpSpPr>
            <p:cNvPr id="2" name="그룹 1"/>
            <p:cNvGrpSpPr/>
            <p:nvPr/>
          </p:nvGrpSpPr>
          <p:grpSpPr>
            <a:xfrm>
              <a:off x="6293733" y="1563392"/>
              <a:ext cx="5989139" cy="2890273"/>
              <a:chOff x="6293733" y="1563392"/>
              <a:chExt cx="5989139" cy="2890273"/>
            </a:xfrm>
          </p:grpSpPr>
          <p:sp>
            <p:nvSpPr>
              <p:cNvPr id="5129" name="TextBox 5128"/>
              <p:cNvSpPr txBox="1"/>
              <p:nvPr/>
            </p:nvSpPr>
            <p:spPr>
              <a:xfrm>
                <a:off x="6321836" y="1563392"/>
                <a:ext cx="5328285" cy="595238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lvl="0" indent="0" algn="ctr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r>
                  <a:rPr kumimoji="1" lang="ko-KR" altLang="en-US" sz="2600" b="0" i="0" baseline="0">
                    <a:solidFill>
                      <a:schemeClr val="accent1">
                        <a:lumMod val="50000"/>
                      </a:schemeClr>
                    </a:solidFill>
                    <a:latin typeface="KoPub돋움체 Bold"/>
                    <a:ea typeface="KoPub돋움체 Bold"/>
                  </a:rPr>
                  <a:t>전체적인 개요 작성 및 각 업무 분담</a:t>
                </a:r>
                <a:endParaRPr kumimoji="1" lang="ko-KR" altLang="en-US" sz="2600" b="0" i="0">
                  <a:solidFill>
                    <a:schemeClr val="accent1">
                      <a:lumMod val="50000"/>
                    </a:schemeClr>
                  </a:solidFill>
                  <a:latin typeface="KoPub돋움체 Bold"/>
                  <a:ea typeface="KoPub돋움체 Bold"/>
                </a:endParaRPr>
              </a:p>
            </p:txBody>
          </p:sp>
          <p:sp>
            <p:nvSpPr>
              <p:cNvPr id="5131" name="TextBox 5130"/>
              <p:cNvSpPr txBox="1"/>
              <p:nvPr/>
            </p:nvSpPr>
            <p:spPr>
              <a:xfrm>
                <a:off x="6316119" y="2491061"/>
                <a:ext cx="5966753" cy="936351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lvl="0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262626">
                      <a:alpha val="100000"/>
                    </a:srgbClr>
                  </a:buClr>
                  <a:buSzPct val="100000"/>
                  <a:defRPr/>
                </a:pPr>
                <a:r>
                  <a:rPr kumimoji="1" lang="ko-KR" altLang="en-US" sz="18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전체적인 개요 작성 및 업무 분담을 완료했으나 업무 분담 과정에서 </a:t>
                </a:r>
                <a:r>
                  <a:rPr kumimoji="1" lang="ko-KR" altLang="en-US" sz="1800" b="0" i="0" baseline="0">
                    <a:solidFill>
                      <a:srgbClr val="D70909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의견 충돌이 발생</a:t>
                </a:r>
              </a:p>
              <a:p>
                <a:pPr marL="260384" lvl="0" indent="-260384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1800" b="0" i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6293733" y="3691844"/>
                <a:ext cx="5966753" cy="761821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lvl="0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262626">
                      <a:alpha val="100000"/>
                    </a:srgbClr>
                  </a:buClr>
                  <a:buSzPct val="100000"/>
                  <a:defRPr/>
                </a:pPr>
                <a:r>
                  <a:rPr kumimoji="1" lang="ko-KR" altLang="en-US" sz="1800" b="0" i="0" baseline="0">
                    <a:solidFill>
                      <a:srgbClr val="262626">
                        <a:alpha val="100000"/>
                      </a:srgbClr>
                    </a:solidFill>
                    <a:latin typeface="KoPub바탕체 Medium"/>
                    <a:ea typeface="KoPub바탕체 Medium"/>
                  </a:rPr>
                  <a:t>조원들과 대화를 통해 업무 분담을 조정하여 해결</a:t>
                </a:r>
              </a:p>
              <a:p>
                <a:pPr marL="260384" lvl="0" indent="-260384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1800" b="0" i="0" baseline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endParaRPr>
              </a:p>
              <a:p>
                <a:pPr marL="260384" lvl="0" indent="-260384" algn="l" defTabSz="58846888" rtl="0" eaLnBrk="1" latinLnBrk="1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/>
                </a:pPr>
                <a:endParaRPr kumimoji="1" lang="ko-KR" altLang="en-US" sz="1800" b="0" i="0">
                  <a:solidFill>
                    <a:srgbClr val="262626">
                      <a:alpha val="100000"/>
                    </a:srgbClr>
                  </a:solidFill>
                  <a:latin typeface="KoPub바탕체 Medium"/>
                  <a:ea typeface="KoPub바탕체 Medium"/>
                </a:endParaRPr>
              </a:p>
            </p:txBody>
          </p:sp>
        </p:grpSp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064660" y="3833016"/>
              <a:ext cx="239738" cy="239738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053995" y="2654498"/>
              <a:ext cx="239738" cy="239738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5949246" y="1752245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726799" y="4796611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”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0" grpId="0" animBg="1" autoUpdateAnimBg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TextBox 6147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6149" name="TextBox 6148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6150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6151" name="TextBox 6150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6152" name="TextBox 6151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6153" name="TextBox 6152"/>
          <p:cNvSpPr txBox="1"/>
          <p:nvPr/>
        </p:nvSpPr>
        <p:spPr>
          <a:xfrm>
            <a:off x="5775179" y="1394810"/>
            <a:ext cx="5327943" cy="59515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600" b="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어플리케이션 설계 및 기능 조사</a:t>
            </a:r>
            <a:endParaRPr kumimoji="1" lang="ko-KR" altLang="en-US" sz="2600" b="0" i="0">
              <a:solidFill>
                <a:schemeClr val="accent1">
                  <a:lumMod val="50000"/>
                </a:schemeClr>
              </a:solidFill>
              <a:latin typeface="KoPub돋움체 Bold"/>
              <a:ea typeface="KoPub돋움체 Bold"/>
            </a:endParaRPr>
          </a:p>
        </p:txBody>
      </p:sp>
      <p:sp>
        <p:nvSpPr>
          <p:cNvPr id="6154" name="사각형: 둥근 모서리 6153"/>
          <p:cNvSpPr/>
          <p:nvPr/>
        </p:nvSpPr>
        <p:spPr>
          <a:xfrm>
            <a:off x="15006238" y="7516955"/>
            <a:ext cx="6551676" cy="450757"/>
          </a:xfrm>
          <a:prstGeom prst="roundRect">
            <a:avLst>
              <a:gd name="adj" fmla="val 48958"/>
            </a:avLst>
          </a:prstGeom>
          <a:solidFill>
            <a:srgbClr val="4472C4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6155" name="TextBox 6154"/>
          <p:cNvSpPr txBox="1"/>
          <p:nvPr/>
        </p:nvSpPr>
        <p:spPr>
          <a:xfrm>
            <a:off x="5949246" y="2275215"/>
            <a:ext cx="6118806" cy="420272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자료 조사를 통하여 프레임 워크로 React Native를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사용하는 것으로 결정</a:t>
            </a:r>
          </a:p>
          <a:p>
            <a:pPr marL="260384" lvl="0" indent="-260384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buFont typeface="바탕"/>
              <a:buChar char="•"/>
              <a:defRPr/>
            </a:pPr>
            <a:endParaRPr kumimoji="1" lang="ko-KR" altLang="en-US" sz="1800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따라서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React Native에 대한 학습이 필요하다는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800" b="0" i="0" baseline="0">
                <a:solidFill>
                  <a:srgbClr val="D70909">
                    <a:alpha val="100000"/>
                  </a:srgbClr>
                </a:solidFill>
                <a:latin typeface="KoPub바탕체 Medium"/>
                <a:ea typeface="KoPub바탕체 Medium"/>
              </a:rPr>
              <a:t>애로사항이 발생</a:t>
            </a:r>
          </a:p>
          <a:p>
            <a:pPr marL="260384" lvl="0" indent="-260384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buFont typeface="바탕"/>
              <a:buChar char="•"/>
              <a:defRPr/>
            </a:pPr>
            <a:endParaRPr kumimoji="1" lang="ko-KR" altLang="en-US" sz="1800" b="0" i="0" baseline="0">
              <a:solidFill>
                <a:srgbClr val="D70909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자료 조사를 진행하면서 React Native의 업무 분담을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맡은 인원이 학습하도록 하여 해결 </a:t>
            </a:r>
          </a:p>
          <a:p>
            <a:pPr marL="260384" lvl="0" indent="-260384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800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marL="260384" lvl="0" indent="-260384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800" b="0" i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pic>
        <p:nvPicPr>
          <p:cNvPr id="6156" name="그림 6155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1561717" y="1961238"/>
            <a:ext cx="3156507" cy="365857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661951" y="2521120"/>
            <a:ext cx="239725" cy="2397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661951" y="3670664"/>
            <a:ext cx="239725" cy="23972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661951" y="4940071"/>
            <a:ext cx="239725" cy="23972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586671" y="1259153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729162" y="5619816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”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54" grpId="0" animBg="1" autoUpdateAnimBg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TextBox 7171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7173" name="TextBox 7172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>
              <a:solidFill>
                <a:srgbClr val="EEEEEE">
                  <a:alpha val="100000"/>
                </a:srgb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7174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7175" name="TextBox 7174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7176" name="TextBox 7175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02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7177" name="TextBox 7176"/>
          <p:cNvSpPr txBox="1"/>
          <p:nvPr/>
        </p:nvSpPr>
        <p:spPr>
          <a:xfrm>
            <a:off x="5936627" y="1085487"/>
            <a:ext cx="5327999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600" b="0" i="0" baseline="0">
                <a:solidFill>
                  <a:schemeClr val="accent1">
                    <a:lumMod val="50000"/>
                  </a:schemeClr>
                </a:solidFill>
                <a:latin typeface="KoPub돋움체 Bold"/>
                <a:ea typeface="KoPub돋움체 Bold"/>
              </a:rPr>
              <a:t>증강 현실(AR)기능 구현 조사</a:t>
            </a:r>
            <a:endParaRPr kumimoji="1" lang="ko-KR" altLang="en-US" sz="2600" b="0" i="0">
              <a:solidFill>
                <a:schemeClr val="accent1">
                  <a:lumMod val="50000"/>
                </a:schemeClr>
              </a:solidFill>
              <a:latin typeface="KoPub돋움체 Bold"/>
              <a:ea typeface="KoPub돋움체 Bold"/>
            </a:endParaRPr>
          </a:p>
        </p:txBody>
      </p:sp>
      <p:sp>
        <p:nvSpPr>
          <p:cNvPr id="7178" name="사각형: 둥근 모서리 7177"/>
          <p:cNvSpPr/>
          <p:nvPr/>
        </p:nvSpPr>
        <p:spPr>
          <a:xfrm>
            <a:off x="15006238" y="7516955"/>
            <a:ext cx="6551676" cy="450757"/>
          </a:xfrm>
          <a:prstGeom prst="roundRect">
            <a:avLst>
              <a:gd name="adj" fmla="val 48958"/>
            </a:avLst>
          </a:prstGeom>
          <a:solidFill>
            <a:srgbClr val="4472C4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7179" name="TextBox 7178"/>
          <p:cNvSpPr txBox="1"/>
          <p:nvPr/>
        </p:nvSpPr>
        <p:spPr>
          <a:xfrm>
            <a:off x="6092965" y="1915099"/>
            <a:ext cx="6143219" cy="544068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7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자료 조사를 통해 프레임 워크로 Unity AR Foundation을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7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사용하는 것으로 결정</a:t>
            </a:r>
          </a:p>
          <a:p>
            <a:pPr marL="260384" lvl="0" indent="-260384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buFont typeface="바탕"/>
              <a:buChar char="•"/>
              <a:defRPr/>
            </a:pPr>
            <a:endParaRPr kumimoji="1" lang="ko-KR" altLang="en-US" sz="1700" b="0" i="0" baseline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7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AR Foundation을 경험해본 인원이 없어</a:t>
            </a:r>
            <a:r>
              <a:rPr kumimoji="1" lang="ko-KR" altLang="en-US" sz="1700" b="0" i="0" baseline="0">
                <a:solidFill>
                  <a:srgbClr val="262626">
                    <a:alpha val="100000"/>
                  </a:srgbClr>
                </a:solidFill>
                <a:ea typeface="바탕"/>
              </a:rPr>
              <a:t>,</a:t>
            </a:r>
            <a:r>
              <a:rPr kumimoji="1" lang="ko-KR" altLang="en-US" sz="17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7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이에 대한 학습이 필요하다는 </a:t>
            </a:r>
            <a:r>
              <a:rPr kumimoji="1" lang="ko-KR" altLang="en-US" sz="1700" b="0" i="0" baseline="0">
                <a:solidFill>
                  <a:srgbClr val="D70909">
                    <a:alpha val="100000"/>
                  </a:srgbClr>
                </a:solidFill>
                <a:latin typeface="KoPub바탕체 Medium"/>
                <a:ea typeface="KoPub바탕체 Medium"/>
              </a:rPr>
              <a:t>애로사항이 발생</a:t>
            </a:r>
          </a:p>
          <a:p>
            <a:pPr marL="260384" lvl="0" indent="-260384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buFont typeface="바탕"/>
              <a:buChar char="•"/>
              <a:defRPr/>
            </a:pPr>
            <a:endParaRPr kumimoji="1" lang="ko-KR" altLang="en-US" sz="1700" b="0" i="0" baseline="0">
              <a:solidFill>
                <a:srgbClr val="D70909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7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어떤 기술을 사용할 것인지 명확하지 않다는 </a:t>
            </a:r>
            <a:r>
              <a:rPr kumimoji="1" lang="ko-KR" altLang="en-US" sz="1700" b="0" i="0" baseline="0">
                <a:solidFill>
                  <a:srgbClr val="D70909">
                    <a:alpha val="100000"/>
                  </a:srgbClr>
                </a:solidFill>
                <a:latin typeface="KoPub바탕체 Medium"/>
                <a:ea typeface="KoPub바탕체 Medium"/>
              </a:rPr>
              <a:t>애로사항이 발생</a:t>
            </a:r>
          </a:p>
          <a:p>
            <a:pPr marL="260384" lvl="0" indent="-260384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buFont typeface="바탕"/>
              <a:buChar char="•"/>
              <a:defRPr/>
            </a:pPr>
            <a:endParaRPr kumimoji="1" lang="ko-KR" altLang="en-US" sz="1700" b="0" i="0" baseline="0">
              <a:solidFill>
                <a:srgbClr val="D70909">
                  <a:alpha val="100000"/>
                </a:srgbClr>
              </a:solidFill>
              <a:latin typeface="KoPub바탕체 Medium"/>
              <a:ea typeface="KoPub바탕체 Medium"/>
            </a:endParaRP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7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자료 조사를 더 진행하면서 Unity AR의 업무 분담을 맡은 </a:t>
            </a:r>
          </a:p>
          <a:p>
            <a:pPr lvl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262626">
                  <a:alpha val="100000"/>
                </a:srgbClr>
              </a:buClr>
              <a:buSzPct val="100000"/>
              <a:defRPr/>
            </a:pPr>
            <a:r>
              <a:rPr kumimoji="1" lang="ko-KR" altLang="en-US" sz="17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인원이 학습하고 구체적인 기술을 모색하도록 하여 해결함</a:t>
            </a:r>
          </a:p>
          <a:p>
            <a:pPr marL="260384" lvl="0" indent="-260384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700" b="0" i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pic>
        <p:nvPicPr>
          <p:cNvPr id="7180" name="그림 7179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259418" y="2203192"/>
            <a:ext cx="5257689" cy="318544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90125" y="2072868"/>
            <a:ext cx="239725" cy="2397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90125" y="3276210"/>
            <a:ext cx="239725" cy="23972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90125" y="4408009"/>
            <a:ext cx="239725" cy="23972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94359" y="5148910"/>
            <a:ext cx="239725" cy="23972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586671" y="1109250"/>
            <a:ext cx="1012586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“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799470" y="5948395"/>
            <a:ext cx="772919" cy="52376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400" b="0" i="0" baseline="0">
                <a:solidFill>
                  <a:srgbClr val="000000">
                    <a:alpha val="100000"/>
                  </a:srgbClr>
                </a:solidFill>
                <a:ea typeface="바탕"/>
              </a:rPr>
              <a:t>”</a:t>
            </a:r>
            <a:endParaRPr kumimoji="1" lang="ko-KR" altLang="en-US" sz="2400" b="0" i="0">
              <a:solidFill>
                <a:srgbClr val="000000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8" grpId="0" animBg="1" autoUpdateAnimBg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TextBox 8195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8197" name="TextBox 8196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이번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</a:p>
        </p:txBody>
      </p:sp>
      <p:grpSp>
        <p:nvGrpSpPr>
          <p:cNvPr id="8198" name="Group 1"/>
          <p:cNvGrpSpPr/>
          <p:nvPr/>
        </p:nvGrpSpPr>
        <p:grpSpPr>
          <a:xfrm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8199" name="TextBox 8198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8200" name="TextBox 8199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03</a:t>
              </a:r>
              <a:endParaRPr kumimoji="0" lang="ko-KR" altLang="en-US" sz="2400" b="1" i="0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8201" name="TextBox 8200"/>
          <p:cNvSpPr txBox="1"/>
          <p:nvPr/>
        </p:nvSpPr>
        <p:spPr>
          <a:xfrm>
            <a:off x="284095" y="1535088"/>
            <a:ext cx="5070861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React Native 학습 및 자료조사</a:t>
            </a:r>
            <a:endParaRPr kumimoji="1" lang="ko-KR" altLang="en-US" sz="2200" b="0" i="0">
              <a:solidFill>
                <a:schemeClr val="accent1">
                  <a:lumMod val="75000"/>
                </a:schemeClr>
              </a:solidFill>
              <a:latin typeface="KoPub바탕체 Bold"/>
              <a:ea typeface="KoPub바탕체 Bold"/>
            </a:endParaRPr>
          </a:p>
        </p:txBody>
      </p:sp>
      <p:sp>
        <p:nvSpPr>
          <p:cNvPr id="8202" name="사각형: 둥근 모서리 8201"/>
          <p:cNvSpPr/>
          <p:nvPr/>
        </p:nvSpPr>
        <p:spPr>
          <a:xfrm>
            <a:off x="15006238" y="7516955"/>
            <a:ext cx="6551676" cy="450757"/>
          </a:xfrm>
          <a:prstGeom prst="roundRect">
            <a:avLst>
              <a:gd name="adj" fmla="val 48958"/>
            </a:avLst>
          </a:prstGeom>
          <a:solidFill>
            <a:srgbClr val="4472C4"/>
          </a:solidFill>
          <a:ln w="9525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cxnSp>
        <p:nvCxnSpPr>
          <p:cNvPr id="8203" name="직선 연결선 8202"/>
          <p:cNvCxnSpPr/>
          <p:nvPr/>
        </p:nvCxnSpPr>
        <p:spPr>
          <a:xfrm>
            <a:off x="403148" y="2722264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4" name="TextBox 8203"/>
          <p:cNvSpPr txBox="1"/>
          <p:nvPr/>
        </p:nvSpPr>
        <p:spPr>
          <a:xfrm>
            <a:off x="636452" y="3458680"/>
            <a:ext cx="4175708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Unity AR Foundation 학습</a:t>
            </a:r>
            <a:endParaRPr kumimoji="1" lang="ko-KR" altLang="en-US" sz="2200" b="0" i="0">
              <a:solidFill>
                <a:schemeClr val="accent1">
                  <a:lumMod val="75000"/>
                </a:schemeClr>
              </a:solidFill>
              <a:latin typeface="KoPub바탕체 Bold"/>
              <a:ea typeface="KoPub바탕체 Bold"/>
            </a:endParaRPr>
          </a:p>
        </p:txBody>
      </p:sp>
      <p:sp>
        <p:nvSpPr>
          <p:cNvPr id="8205" name="TextBox 8204"/>
          <p:cNvSpPr txBox="1"/>
          <p:nvPr/>
        </p:nvSpPr>
        <p:spPr>
          <a:xfrm>
            <a:off x="619206" y="5300361"/>
            <a:ext cx="4194796" cy="59515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ctr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0" i="0" baseline="0">
                <a:solidFill>
                  <a:schemeClr val="accent1">
                    <a:lumMod val="75000"/>
                  </a:schemeClr>
                </a:solidFill>
                <a:latin typeface="KoPub바탕체 Bold"/>
                <a:ea typeface="KoPub바탕체 Bold"/>
              </a:rPr>
              <a:t>Unity AR 기술에 대한 자료조사</a:t>
            </a:r>
            <a:endParaRPr kumimoji="1" lang="ko-KR" altLang="en-US" sz="2200" b="0" i="0">
              <a:solidFill>
                <a:schemeClr val="accent1">
                  <a:lumMod val="75000"/>
                </a:schemeClr>
              </a:solidFill>
              <a:latin typeface="KoPub바탕체 Bold"/>
              <a:ea typeface="KoPub바탕체 Bold"/>
            </a:endParaRPr>
          </a:p>
        </p:txBody>
      </p:sp>
      <p:cxnSp>
        <p:nvCxnSpPr>
          <p:cNvPr id="8206" name="직선 연결선 8205"/>
          <p:cNvCxnSpPr/>
          <p:nvPr/>
        </p:nvCxnSpPr>
        <p:spPr>
          <a:xfrm>
            <a:off x="403148" y="4588758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7" name="TextBox 8206"/>
          <p:cNvSpPr txBox="1"/>
          <p:nvPr/>
        </p:nvSpPr>
        <p:spPr>
          <a:xfrm>
            <a:off x="5131196" y="1363682"/>
            <a:ext cx="6946843" cy="90944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React Native에 대한 애로사항이 발생하여 학습이 필요함</a:t>
            </a:r>
          </a:p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UI 설계를 위한 자료조사 </a:t>
            </a:r>
            <a:endParaRPr kumimoji="1" lang="ko-KR" altLang="en-US" sz="1800" b="0" i="0">
              <a:solidFill>
                <a:srgbClr val="262626">
                  <a:alpha val="100000"/>
                </a:srgbClr>
              </a:solidFill>
              <a:latin typeface="KoPub바탕체 Medium"/>
              <a:ea typeface="KoPub바탕체 Medium"/>
            </a:endParaRPr>
          </a:p>
        </p:txBody>
      </p:sp>
      <p:sp>
        <p:nvSpPr>
          <p:cNvPr id="8208" name="TextBox 8207"/>
          <p:cNvSpPr txBox="1"/>
          <p:nvPr/>
        </p:nvSpPr>
        <p:spPr>
          <a:xfrm>
            <a:off x="5156662" y="3427759"/>
            <a:ext cx="7029267" cy="67160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Unity AR Foundation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에 대한 애로사항이 발생하여 학습이 필요함</a:t>
            </a:r>
          </a:p>
        </p:txBody>
      </p:sp>
      <p:sp>
        <p:nvSpPr>
          <p:cNvPr id="8212" name="TextBox 8211"/>
          <p:cNvSpPr txBox="1"/>
          <p:nvPr/>
        </p:nvSpPr>
        <p:spPr>
          <a:xfrm>
            <a:off x="5228687" y="5300361"/>
            <a:ext cx="6410059" cy="72023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kumimoji="1" lang="en-US" altLang="ko-KR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AR Foundation</a:t>
            </a:r>
            <a:r>
              <a:rPr kumimoji="1" lang="ko-KR" altLang="en-US" sz="1800" b="0" i="0" baseline="0">
                <a:solidFill>
                  <a:srgbClr val="262626">
                    <a:alpha val="100000"/>
                  </a:srgbClr>
                </a:solidFill>
                <a:latin typeface="KoPub바탕체 Medium"/>
                <a:ea typeface="KoPub바탕체 Medium"/>
              </a:rPr>
              <a:t>의 구체적 기술에 대한 자료조사가 필요함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2" grpId="0" animBg="1" autoUpdateAnimBg="0"/>
    </p:bld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TextBox 13315"/>
          <p:cNvSpPr txBox="1"/>
          <p:nvPr/>
        </p:nvSpPr>
        <p:spPr>
          <a:xfrm>
            <a:off x="0" y="-1507"/>
            <a:ext cx="12186584" cy="852277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13317" name="TextBox 13316"/>
          <p:cNvSpPr txBox="1"/>
          <p:nvPr/>
        </p:nvSpPr>
        <p:spPr>
          <a:xfrm>
            <a:off x="2366551" y="155563"/>
            <a:ext cx="6234538" cy="52373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결과 및 애로사항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 baseline="0">
              <a:solidFill>
                <a:srgbClr val="eeeeee">
                  <a:alpha val="100000"/>
                </a:srgbClr>
              </a:solidFill>
              <a:ea typeface="바탕"/>
            </a:endParaRPr>
          </a:p>
        </p:txBody>
      </p:sp>
      <p:grpSp>
        <p:nvGrpSpPr>
          <p:cNvPr id="13322" name="Group 1"/>
          <p:cNvGrpSpPr/>
          <p:nvPr/>
        </p:nvGrpSpPr>
        <p:grpSpPr>
          <a:xfrm rot="0"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13323" name="TextBox 10253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>
                <a:alpha val="100000"/>
              </a:srgbClr>
            </a:solidFill>
            <a:ln w="12726" cap="flat" cmpd="sng" algn="ctr">
              <a:solidFill>
                <a:srgbClr val="42719b">
                  <a:alpha val="100000"/>
                </a:srgbClr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324" name="TextBox 10254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0</a:t>
              </a:r>
              <a:r>
                <a:rPr kumimoji="0" lang="en-US" altLang="ko-KR" sz="2400" b="1" i="0" u="none" strike="noStrike" kern="1200" cap="none" spc="0" normalizeH="0" baseline="0">
                  <a:solidFill>
                    <a:srgbClr val="ff3300"/>
                  </a:solidFill>
                  <a:latin typeface="맑은 고딕"/>
                  <a:ea typeface="맑은 고딕"/>
                  <a:cs typeface="HNC_GO_B_HINT_GS"/>
                </a:rPr>
                <a:t>3</a:t>
              </a:r>
              <a:endParaRPr kumimoji="0" lang="en-US" altLang="ko-KR" sz="2400" b="1" i="0" u="none" strike="noStrike" kern="1200" cap="none" spc="0" normalizeH="0" baseline="0">
                <a:solidFill>
                  <a:srgbClr val="ff3300"/>
                </a:solidFill>
                <a:latin typeface="맑은 고딕"/>
                <a:ea typeface="맑은 고딕"/>
                <a:cs typeface="HNC_GO_B_HINT_GS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 rot="0">
            <a:off x="6600515" y="1770791"/>
            <a:ext cx="5430998" cy="3163193"/>
            <a:chOff x="7160066" y="1357622"/>
            <a:chExt cx="5430998" cy="3163193"/>
          </a:xfrm>
        </p:grpSpPr>
        <p:sp>
          <p:nvSpPr>
            <p:cNvPr id="24" name="TextBox 13"/>
            <p:cNvSpPr txBox="1"/>
            <p:nvPr/>
          </p:nvSpPr>
          <p:spPr>
            <a:xfrm>
              <a:off x="7169482" y="2129513"/>
              <a:ext cx="4748472" cy="572451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①   </a:t>
              </a:r>
              <a:r>
                <a:rPr lang="en-US" altLang="ko-KR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android</a:t>
              </a:r>
              <a:r>
                <a: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 빌드 세팅 후 </a:t>
              </a:r>
              <a:r>
                <a:rPr lang="en-US" altLang="ko-KR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AR</a:t>
              </a:r>
              <a:r>
                <a: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 지면인식 실행</a:t>
              </a:r>
              <a:endPara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25" name="TextBox 17"/>
            <p:cNvSpPr txBox="1"/>
            <p:nvPr/>
          </p:nvSpPr>
          <p:spPr>
            <a:xfrm>
              <a:off x="7160066" y="1357622"/>
              <a:ext cx="5430998" cy="503395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914400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lang="en-US" altLang="ko-KR" sz="2400" spc="-150">
                  <a:ln w="9525">
                    <a:solidFill>
                      <a:schemeClr val="accent1"/>
                    </a:solidFill>
                  </a:ln>
                  <a:solidFill>
                    <a:schemeClr val="accent1"/>
                  </a:solidFill>
                  <a:latin typeface="KoPub돋움체 Bold"/>
                  <a:ea typeface="KoPub돋움체 Bold"/>
                </a:rPr>
                <a:t>‘ </a:t>
              </a:r>
              <a:r>
                <a:rPr lang="ko-KR" altLang="en-US" sz="2400" spc="-150">
                  <a:ln w="9525">
                    <a:solidFill>
                      <a:schemeClr val="accent1"/>
                    </a:solidFill>
                  </a:ln>
                  <a:solidFill>
                    <a:schemeClr val="accent1"/>
                  </a:solidFill>
                  <a:latin typeface="KoPub돋움체 Bold"/>
                  <a:ea typeface="KoPub돋움체 Bold"/>
                </a:rPr>
                <a:t>유니티 </a:t>
              </a:r>
              <a:r>
                <a:rPr lang="en-US" altLang="ko-KR" sz="2400" spc="-150">
                  <a:ln w="9525">
                    <a:solidFill>
                      <a:schemeClr val="accent1"/>
                    </a:solidFill>
                  </a:ln>
                  <a:solidFill>
                    <a:schemeClr val="accent1"/>
                  </a:solidFill>
                  <a:latin typeface="KoPub돋움체 Bold"/>
                  <a:ea typeface="KoPub돋움체 Bold"/>
                </a:rPr>
                <a:t>AR</a:t>
              </a:r>
              <a:r>
                <a:rPr lang="ko-KR" altLang="en-US" sz="2400" spc="-150">
                  <a:ln w="9525">
                    <a:solidFill>
                      <a:schemeClr val="accent1"/>
                    </a:solidFill>
                  </a:ln>
                  <a:solidFill>
                    <a:schemeClr val="accent1"/>
                  </a:solidFill>
                  <a:latin typeface="KoPub돋움체 Bold"/>
                  <a:ea typeface="KoPub돋움체 Bold"/>
                </a:rPr>
                <a:t> 환경 개발 </a:t>
              </a:r>
              <a:r>
                <a:rPr lang="en-US" altLang="ko-KR" sz="2400" spc="-150">
                  <a:ln w="9525">
                    <a:solidFill>
                      <a:schemeClr val="accent1"/>
                    </a:solidFill>
                  </a:ln>
                  <a:solidFill>
                    <a:schemeClr val="accent1"/>
                  </a:solidFill>
                  <a:latin typeface="KoPub돋움체 Bold"/>
                  <a:ea typeface="KoPub돋움체 Bold"/>
                </a:rPr>
                <a:t>’</a:t>
              </a:r>
              <a:endParaRPr lang="en-US" altLang="ko-KR" sz="2400" spc="-150">
                <a:ln w="9525"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26" name="TextBox 18"/>
            <p:cNvSpPr txBox="1"/>
            <p:nvPr/>
          </p:nvSpPr>
          <p:spPr>
            <a:xfrm>
              <a:off x="7178823" y="2773179"/>
              <a:ext cx="4707665" cy="96133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→  지면 인식 후 지면 위에 객체를 생성해야 하지만 지면 인식의 정확성이 떨어진다는 </a:t>
              </a:r>
              <a:r>
                <a: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d70909"/>
                  </a:solidFill>
                  <a:latin typeface="KoPub돋움체 Bold"/>
                  <a:ea typeface="KoPub돋움체 Bold"/>
                </a:rPr>
                <a:t>애로사항 발생</a:t>
              </a:r>
              <a:r>
                <a: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 </a:t>
              </a:r>
              <a:endPara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endParaRPr>
            </a:p>
          </p:txBody>
        </p:sp>
        <p:cxnSp>
          <p:nvCxnSpPr>
            <p:cNvPr id="27" name="직선 연결선 4"/>
            <p:cNvCxnSpPr/>
            <p:nvPr/>
          </p:nvCxnSpPr>
          <p:spPr>
            <a:xfrm>
              <a:off x="7223715" y="2031105"/>
              <a:ext cx="4630673" cy="0"/>
            </a:xfrm>
            <a:prstGeom prst="line">
              <a:avLst/>
            </a:prstGeom>
            <a:noFill/>
            <a:ln w="12700" cap="flat" cmpd="sng" algn="ctr">
              <a:solidFill>
                <a:srgbClr val="000000">
                  <a:alpha val="100000"/>
                </a:srgbClr>
              </a:solidFill>
              <a:prstDash val="solid"/>
            </a:ln>
          </p:spPr>
        </p:cxnSp>
        <p:sp>
          <p:nvSpPr>
            <p:cNvPr id="29" name="TextBox 18"/>
            <p:cNvSpPr txBox="1"/>
            <p:nvPr/>
          </p:nvSpPr>
          <p:spPr>
            <a:xfrm>
              <a:off x="7178824" y="3773304"/>
              <a:ext cx="5308533" cy="747511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>
                <a:lnSpc>
                  <a:spcPct val="150000"/>
                </a:lnSpc>
                <a:buNone/>
                <a:defRPr/>
              </a:pPr>
              <a:r>
                <a: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→ 따라서</a:t>
              </a:r>
              <a:r>
                <a:rPr lang="en-US" altLang="ko-KR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,</a:t>
              </a:r>
              <a:r>
                <a: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  지면 인식이 필요하지 않은 </a:t>
              </a:r>
              <a:r>
                <a:rPr lang="en-US" altLang="ko-KR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Image Tracking</a:t>
              </a:r>
              <a:r>
                <a:rPr lang="ko-KR" altLang="en-US" b="0" spc="-150">
                  <a:ln w="9525"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/>
                  <a:ea typeface="KoPub돋움체 Bold"/>
                </a:rPr>
                <a:t>으로 방법 변경</a:t>
              </a:r>
              <a:endPara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endParaRPr>
            </a:p>
          </p:txBody>
        </p:sp>
      </p:grpSp>
      <p:pic>
        <p:nvPicPr>
          <p:cNvPr id="1332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27209" y="936351"/>
            <a:ext cx="2869923" cy="56602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TextBox 8195"/>
          <p:cNvSpPr txBox="1"/>
          <p:nvPr/>
        </p:nvSpPr>
        <p:spPr>
          <a:xfrm>
            <a:off x="0" y="-1149"/>
            <a:ext cx="12185930" cy="852231"/>
          </a:xfrm>
          <a:prstGeom prst="rect">
            <a:avLst/>
          </a:prstGeom>
          <a:solidFill>
            <a:srgbClr val="212121"/>
          </a:solidFill>
          <a:ln w="9525" cap="flat" cmpd="sng" algn="ctr">
            <a:noFill/>
            <a:prstDash val="solid"/>
            <a:round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Arial"/>
            </a:endParaRPr>
          </a:p>
        </p:txBody>
      </p:sp>
      <p:sp>
        <p:nvSpPr>
          <p:cNvPr id="8197" name="TextBox 8196"/>
          <p:cNvSpPr txBox="1"/>
          <p:nvPr/>
        </p:nvSpPr>
        <p:spPr>
          <a:xfrm>
            <a:off x="2366424" y="155911"/>
            <a:ext cx="6234203" cy="5237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“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latin typeface="KoPub돋움체 Bold"/>
                <a:ea typeface="KoPub돋움체 Bold"/>
              </a:rPr>
              <a:t> 다음 주 계획 </a:t>
            </a:r>
            <a:r>
              <a:rPr kumimoji="0" lang="ko-KR" altLang="en-US" sz="2800" b="1" i="0" baseline="0">
                <a:solidFill>
                  <a:srgbClr val="eeeeee">
                    <a:alpha val="100000"/>
                  </a:srgbClr>
                </a:solidFill>
                <a:ea typeface="바탕"/>
              </a:rPr>
              <a:t>”</a:t>
            </a:r>
            <a:endParaRPr kumimoji="0" lang="ko-KR" altLang="en-US" sz="2800" b="1" i="0" baseline="0">
              <a:solidFill>
                <a:srgbClr val="eeeeee">
                  <a:alpha val="100000"/>
                </a:srgbClr>
              </a:solidFill>
              <a:ea typeface="바탕"/>
            </a:endParaRPr>
          </a:p>
        </p:txBody>
      </p:sp>
      <p:grpSp>
        <p:nvGrpSpPr>
          <p:cNvPr id="8198" name="Group 1"/>
          <p:cNvGrpSpPr/>
          <p:nvPr/>
        </p:nvGrpSpPr>
        <p:grpSpPr>
          <a:xfrm rot="0">
            <a:off x="1053833" y="179688"/>
            <a:ext cx="1015768" cy="499930"/>
            <a:chOff x="1053890" y="179341"/>
            <a:chExt cx="1015823" cy="499957"/>
          </a:xfrm>
        </p:grpSpPr>
        <p:sp>
          <p:nvSpPr>
            <p:cNvPr id="8199" name="TextBox 8198"/>
            <p:cNvSpPr txBox="1"/>
            <p:nvPr/>
          </p:nvSpPr>
          <p:spPr>
            <a:xfrm>
              <a:off x="1053890" y="179341"/>
              <a:ext cx="1015823" cy="499957"/>
            </a:xfrm>
            <a:prstGeom prst="rect">
              <a:avLst/>
            </a:prstGeom>
            <a:solidFill>
              <a:srgbClr val="eeeeee"/>
            </a:solidFill>
            <a:ln w="12726" cap="flat" cmpd="sng" algn="ctr">
              <a:solidFill>
                <a:srgbClr val="42719b"/>
              </a:solidFill>
              <a:prstDash val="solid"/>
              <a:miter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rtl="0" eaLnBrk="1" latinLnBrk="1" hangingPunct="1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None/>
                <a:defRPr/>
              </a:pPr>
              <a:endParaRPr kumimoji="1" lang="ko-KR" altLang="en-US" sz="1200" b="0" i="0" baseline="0">
                <a:solidFill>
                  <a:schemeClr val="tx1"/>
                </a:solidFill>
                <a:latin typeface="Arial"/>
                <a:ea typeface="Arial"/>
              </a:endParaRPr>
            </a:p>
          </p:txBody>
        </p:sp>
        <p:sp>
          <p:nvSpPr>
            <p:cNvPr id="8200" name="TextBox 8199"/>
            <p:cNvSpPr txBox="1"/>
            <p:nvPr/>
          </p:nvSpPr>
          <p:spPr>
            <a:xfrm>
              <a:off x="1292008" y="179341"/>
              <a:ext cx="541206" cy="44603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</a:ln>
          </p:spPr>
          <p:txBody>
            <a:bodyPr vert="horz" wrap="none" lIns="91440" tIns="45720" rIns="91440" bIns="45720" anchor="t">
              <a:noAutofit/>
            </a:bodyPr>
            <a:lstStyle/>
            <a:p>
              <a:pPr marL="0" lvl="0" indent="0" algn="l" defTabSz="58846888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2400" b="1" i="0" baseline="0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  <a:cs typeface="+mn-cs"/>
                </a:rPr>
                <a:t>0</a:t>
              </a:r>
              <a:r>
                <a:rPr lang="en-US" altLang="ko-KR" sz="2400" b="1">
                  <a:solidFill>
                    <a:srgbClr val="ff3300">
                      <a:alpha val="100000"/>
                    </a:srgbClr>
                  </a:solidFill>
                  <a:latin typeface="맑은 고딕"/>
                  <a:ea typeface="맑은 고딕"/>
                </a:rPr>
                <a:t>4</a:t>
              </a:r>
              <a:endParaRPr lang="en-US" altLang="ko-KR" sz="2400" b="1">
                <a:solidFill>
                  <a:srgbClr val="ff3300">
                    <a:alpha val="100000"/>
                  </a:srgbClr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8201" name="TextBox 8200"/>
          <p:cNvSpPr txBox="1"/>
          <p:nvPr/>
        </p:nvSpPr>
        <p:spPr>
          <a:xfrm>
            <a:off x="161377" y="2198929"/>
            <a:ext cx="5070861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 sz="2200" spc="-150">
                <a:ln w="9525"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KoPub돋움체 Bold"/>
                <a:ea typeface="KoPub돋움체 Bold"/>
              </a:rPr>
              <a:t>애플리케이션 </a:t>
            </a:r>
            <a:r>
              <a:rPr lang="en-US" altLang="ko-KR" sz="2200" spc="-150">
                <a:ln w="9525"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KoPub돋움체 Bold"/>
                <a:ea typeface="KoPub돋움체 Bold"/>
              </a:rPr>
              <a:t>UI</a:t>
            </a:r>
            <a:r>
              <a:rPr lang="ko-KR" altLang="en-US" sz="2200" spc="-150">
                <a:ln w="9525"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KoPub돋움체 Bold"/>
                <a:ea typeface="KoPub돋움체 Bold"/>
              </a:rPr>
              <a:t> 디자인</a:t>
            </a:r>
            <a:endParaRPr kumimoji="1" lang="en-US" altLang="ko-KR" sz="2200">
              <a:solidFill>
                <a:schemeClr val="accent1">
                  <a:lumMod val="75000"/>
                </a:schemeClr>
              </a:solidFill>
              <a:latin typeface="KoPub바탕체 Bold"/>
              <a:ea typeface="KoPub바탕체 Bold"/>
            </a:endParaRPr>
          </a:p>
        </p:txBody>
      </p:sp>
      <p:cxnSp>
        <p:nvCxnSpPr>
          <p:cNvPr id="8203" name="직선 연결선 8202"/>
          <p:cNvCxnSpPr/>
          <p:nvPr/>
        </p:nvCxnSpPr>
        <p:spPr>
          <a:xfrm>
            <a:off x="430797" y="3718035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cxnSp>
        <p:nvCxnSpPr>
          <p:cNvPr id="8206" name="직선 연결선 8205"/>
          <p:cNvCxnSpPr/>
          <p:nvPr/>
        </p:nvCxnSpPr>
        <p:spPr>
          <a:xfrm>
            <a:off x="430797" y="6166822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7" name="TextBox 8206"/>
          <p:cNvSpPr txBox="1"/>
          <p:nvPr/>
        </p:nvSpPr>
        <p:spPr>
          <a:xfrm>
            <a:off x="5096444" y="2032501"/>
            <a:ext cx="6946843" cy="91476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marL="257040" lvl="0" indent="-257040" algn="l" defTabSz="58846888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장바구니 및 상품 세부 페이지 </a:t>
            </a:r>
            <a:r>
              <a:rPr lang="en-US" altLang="ko-KR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UI </a:t>
            </a:r>
            <a:r>
              <a:rPr lang="ko-KR" altLang="en-US" b="0" spc="-150">
                <a:ln w="9525"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/>
                <a:ea typeface="KoPub돋움체 Bold"/>
              </a:rPr>
              <a:t>구현</a:t>
            </a:r>
            <a:endParaRPr lang="ko-KR" altLang="en-US" b="0" spc="-150">
              <a:ln w="9525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/>
              </a:solidFill>
              <a:latin typeface="KoPub돋움체 Bold"/>
              <a:ea typeface="KoPub돋움체 Bold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619533" y="1341272"/>
            <a:ext cx="10949583" cy="0"/>
          </a:xfrm>
          <a:prstGeom prst="line">
            <a:avLst/>
          </a:prstGeom>
          <a:ln w="6363" cap="flat" cmpd="sng" algn="ctr">
            <a:solidFill>
              <a:srgbClr val="5b9bd5"/>
            </a:solidFill>
            <a:prstDash val="solid"/>
            <a:miter/>
          </a:ln>
        </p:spPr>
      </p:cxnSp>
      <p:sp>
        <p:nvSpPr>
          <p:cNvPr id="8208" name="TextBox 8200"/>
          <p:cNvSpPr txBox="1"/>
          <p:nvPr/>
        </p:nvSpPr>
        <p:spPr>
          <a:xfrm>
            <a:off x="151852" y="4627804"/>
            <a:ext cx="5070861" cy="5952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p>
            <a:pPr marL="0" indent="0" algn="ctr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-150" normalizeH="0" baseline="0" mc:Ignorable="hp" hp:hslEmbossed="0">
                <a:ln w="9525">
                  <a:solidFill>
                    <a:srgbClr val="5b9bd5"/>
                  </a:solidFill>
                </a:ln>
                <a:solidFill>
                  <a:srgbClr val="5b9bd5"/>
                </a:solidFill>
                <a:latin typeface="KoPub돋움체 Bold"/>
                <a:ea typeface="KoPub돋움체 Bold"/>
              </a:rPr>
              <a:t>유니티 </a:t>
            </a:r>
            <a:r>
              <a:rPr xmlns:mc="http://schemas.openxmlformats.org/markup-compatibility/2006" xmlns:hp="http://schemas.haansoft.com/office/presentation/8.0" kumimoji="0" lang="en-US" altLang="ko-KR" sz="2200" b="0" i="0" u="none" strike="noStrike" kern="1200" cap="none" spc="-150" normalizeH="0" baseline="0" mc:Ignorable="hp" hp:hslEmbossed="0">
                <a:ln w="9525">
                  <a:solidFill>
                    <a:srgbClr val="5b9bd5"/>
                  </a:solidFill>
                </a:ln>
                <a:solidFill>
                  <a:srgbClr val="5b9bd5"/>
                </a:solidFill>
                <a:latin typeface="KoPub돋움체 Bold"/>
                <a:ea typeface="KoPub돋움체 Bold"/>
              </a:rPr>
              <a:t>AR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-150" normalizeH="0" baseline="0" mc:Ignorable="hp" hp:hslEmbossed="0">
                <a:ln w="9525">
                  <a:solidFill>
                    <a:srgbClr val="5b9bd5"/>
                  </a:solidFill>
                </a:ln>
                <a:solidFill>
                  <a:srgbClr val="5b9bd5"/>
                </a:solidFill>
                <a:latin typeface="KoPub돋움체 Bold"/>
                <a:ea typeface="KoPub돋움체 Bold"/>
              </a:rPr>
              <a:t> 환경 개발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-150" normalizeH="0" baseline="0" mc:Ignorable="hp" hp:hslEmbossed="0">
              <a:ln w="9525">
                <a:solidFill>
                  <a:srgbClr val="5b9bd5"/>
                </a:solidFill>
              </a:ln>
              <a:solidFill>
                <a:srgbClr val="5b9bd5"/>
              </a:solidFill>
              <a:latin typeface="KoPub돋움체 Bold"/>
              <a:ea typeface="KoPub돋움체 Bold"/>
            </a:endParaRPr>
          </a:p>
        </p:txBody>
      </p:sp>
      <p:sp>
        <p:nvSpPr>
          <p:cNvPr id="8209" name="TextBox 8206"/>
          <p:cNvSpPr txBox="1"/>
          <p:nvPr/>
        </p:nvSpPr>
        <p:spPr>
          <a:xfrm>
            <a:off x="5096444" y="4451851"/>
            <a:ext cx="6946843" cy="91476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ctr" anchorCtr="0">
            <a:noAutofit/>
          </a:bodyPr>
          <a:p>
            <a:pPr marL="257040" lvl="0" indent="-25704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-150" normalizeH="0" baseline="0" mc:Ignorable="hp" hp:hslEmbossed="0">
                <a:ln w="9525">
                  <a:solidFill>
                    <a:srgbClr val="404040">
                      <a:alpha val="0"/>
                    </a:srgbClr>
                  </a:solidFill>
                </a:ln>
                <a:solidFill>
                  <a:srgbClr val="000000"/>
                </a:solidFill>
                <a:latin typeface="KoPub돋움체 Bold"/>
                <a:ea typeface="KoPub돋움체 Bold"/>
              </a:rPr>
              <a:t>AR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-150" normalizeH="0" baseline="0" mc:Ignorable="hp" hp:hslEmbossed="0">
                <a:ln w="9525">
                  <a:solidFill>
                    <a:srgbClr val="404040">
                      <a:alpha val="0"/>
                    </a:srgbClr>
                  </a:solidFill>
                </a:ln>
                <a:solidFill>
                  <a:srgbClr val="000000"/>
                </a:solidFill>
                <a:latin typeface="KoPub돋움체 Bold"/>
                <a:ea typeface="KoPub돋움체 Bold"/>
              </a:rPr>
              <a:t> 모델링 및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-150" normalizeH="0" baseline="0" mc:Ignorable="hp" hp:hslEmbossed="0">
                <a:ln w="9525">
                  <a:solidFill>
                    <a:srgbClr val="404040">
                      <a:alpha val="0"/>
                    </a:srgbClr>
                  </a:solidFill>
                </a:ln>
                <a:solidFill>
                  <a:srgbClr val="000000"/>
                </a:solidFill>
                <a:latin typeface="KoPub돋움체 Bold"/>
                <a:ea typeface="KoPub돋움체 Bold"/>
              </a:rPr>
              <a:t>Image Tracking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-150" normalizeH="0" baseline="0" mc:Ignorable="hp" hp:hslEmbossed="0">
              <a:ln w="9525">
                <a:solidFill>
                  <a:srgbClr val="404040">
                    <a:alpha val="0"/>
                  </a:srgbClr>
                </a:solidFill>
              </a:ln>
              <a:solidFill>
                <a:srgbClr val="000000"/>
              </a:solidFill>
              <a:latin typeface="KoPub돋움체 Bold"/>
              <a:ea typeface="KoPub돋움체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TextBox 14340"/>
          <p:cNvSpPr txBox="1"/>
          <p:nvPr/>
        </p:nvSpPr>
        <p:spPr>
          <a:xfrm>
            <a:off x="5630491" y="3427585"/>
            <a:ext cx="1831240" cy="998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lvl="0" indent="0" algn="l" defTabSz="58846888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4000" b="0" i="0" baseline="0">
                <a:solidFill>
                  <a:srgbClr val="FFFFFF">
                    <a:alpha val="100000"/>
                  </a:srgbClr>
                </a:solidFill>
                <a:latin typeface="KoPub돋움체 Bold"/>
                <a:ea typeface="KoPub돋움체 Bold"/>
              </a:rPr>
              <a:t>Q &amp; A</a:t>
            </a:r>
          </a:p>
        </p:txBody>
      </p:sp>
      <p:cxnSp>
        <p:nvCxnSpPr>
          <p:cNvPr id="14342" name="직선 연결선 14341"/>
          <p:cNvCxnSpPr/>
          <p:nvPr/>
        </p:nvCxnSpPr>
        <p:spPr>
          <a:xfrm>
            <a:off x="5445433" y="4744257"/>
            <a:ext cx="5721602" cy="0"/>
          </a:xfrm>
          <a:prstGeom prst="line">
            <a:avLst/>
          </a:prstGeom>
          <a:ln w="35053" cap="flat" cmpd="sng" algn="ctr">
            <a:solidFill>
              <a:srgbClr val="44546A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274288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">
  <a:themeElements>
    <a:clrScheme name="PowerPoint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5b9bd5"/>
      </a:accent1>
      <a:accent2>
        <a:srgbClr val="ed7d31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563c1"/>
      </a:hlink>
      <a:folHlink>
        <a:srgbClr val="954f72"/>
      </a:folHlink>
    </a:clrScheme>
    <a:fontScheme name="">
      <a:majorFont>
        <a:latin typeface="HNC_GO_B_HINT_GS"/>
        <a:ea typeface=""/>
        <a:cs typeface="HNC_GO_B_HINT_GS"/>
      </a:majorFont>
      <a:minorFont>
        <a:latin typeface="HNC_GO_B_HINT_GS"/>
        <a:ea typeface=""/>
        <a:cs typeface="HNC_GO_B_HINT_GS"/>
      </a:minorFont>
    </a:fontScheme>
    <a:fmtScheme name="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45398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635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Times New Roman"/>
      </a:majorFont>
      <a:minorFont>
        <a:latin typeface="함초롬돋움"/>
        <a:ea typeface="함초롬돋움"/>
        <a:cs typeface="Times New Roman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2958</ep:Words>
  <ep:PresentationFormat>사용자 지정</ep:PresentationFormat>
  <ep:Paragraphs>609</ep:Paragraphs>
  <ep:Slides>69</ep:Slides>
  <ep:Notes>28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69</vt:i4>
      </vt:variant>
    </vt:vector>
  </ep:HeadingPairs>
  <ep:TitlesOfParts>
    <vt:vector size="70" baseType="lpstr">
      <vt:lpstr/>
      <vt:lpstr>PowerPoint 프레젠테이션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PowerPoint 프레젠테이션</vt:lpstr>
      <vt:lpstr>PowerPoint 프레젠테이션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  <vt:lpstr>슬라이드 33</vt:lpstr>
      <vt:lpstr>슬라이드 34</vt:lpstr>
      <vt:lpstr>슬라이드 35</vt:lpstr>
      <vt:lpstr>슬라이드 36</vt:lpstr>
      <vt:lpstr>슬라이드 37</vt:lpstr>
      <vt:lpstr>슬라이드 38</vt:lpstr>
      <vt:lpstr>슬라이드 39</vt:lpstr>
      <vt:lpstr>슬라이드 40</vt:lpstr>
      <vt:lpstr>슬라이드 41</vt:lpstr>
      <vt:lpstr>슬라이드 42</vt:lpstr>
      <vt:lpstr>슬라이드 43</vt:lpstr>
      <vt:lpstr>슬라이드 44</vt:lpstr>
      <vt:lpstr>슬라이드 45</vt:lpstr>
      <vt:lpstr>슬라이드 46</vt:lpstr>
      <vt:lpstr>슬라이드 47</vt:lpstr>
      <vt:lpstr>슬라이드 48</vt:lpstr>
      <vt:lpstr>슬라이드 49</vt:lpstr>
      <vt:lpstr>슬라이드 50</vt:lpstr>
      <vt:lpstr>슬라이드 51</vt:lpstr>
      <vt:lpstr>슬라이드 52</vt:lpstr>
      <vt:lpstr>슬라이드 53</vt:lpstr>
      <vt:lpstr>슬라이드 54</vt:lpstr>
      <vt:lpstr>슬라이드 55</vt:lpstr>
      <vt:lpstr>슬라이드 56</vt:lpstr>
      <vt:lpstr>슬라이드 57</vt:lpstr>
      <vt:lpstr>슬라이드 58</vt:lpstr>
      <vt:lpstr>슬라이드 59</vt:lpstr>
      <vt:lpstr>슬라이드 60</vt:lpstr>
      <vt:lpstr>슬라이드 61</vt:lpstr>
      <vt:lpstr>슬라이드 62</vt:lpstr>
      <vt:lpstr>슬라이드 63</vt:lpstr>
      <vt:lpstr>슬라이드 64</vt:lpstr>
      <vt:lpstr>슬라이드 65</vt:lpstr>
      <vt:lpstr>슬라이드 66</vt:lpstr>
      <vt:lpstr>슬라이드 67</vt:lpstr>
      <vt:lpstr>슬라이드 68</vt:lpstr>
      <vt:lpstr>슬라이드 69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2017-10-09T06:24:25.000</dcterms:created>
  <dc:creator>요청사항</dc:creator>
  <cp:lastModifiedBy>admin</cp:lastModifiedBy>
  <dcterms:modified xsi:type="dcterms:W3CDTF">2022-03-14T12:03:50.678</dcterms:modified>
  <cp:revision>79</cp:revision>
  <dc:title>PowerPoint 프레젠테이션</dc:title>
  <cp:version>1000.0000.01</cp:version>
</cp:coreProperties>
</file>

<file path=docProps/thumbnail.jpeg>
</file>